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7" r:id="rId2"/>
    <p:sldId id="256" r:id="rId3"/>
    <p:sldId id="317" r:id="rId4"/>
    <p:sldId id="318" r:id="rId5"/>
    <p:sldId id="319" r:id="rId6"/>
    <p:sldId id="287" r:id="rId7"/>
    <p:sldId id="288" r:id="rId8"/>
    <p:sldId id="289" r:id="rId9"/>
    <p:sldId id="290" r:id="rId10"/>
    <p:sldId id="291" r:id="rId11"/>
    <p:sldId id="263" r:id="rId12"/>
    <p:sldId id="295" r:id="rId13"/>
    <p:sldId id="296" r:id="rId14"/>
    <p:sldId id="292" r:id="rId15"/>
    <p:sldId id="297" r:id="rId16"/>
    <p:sldId id="298" r:id="rId17"/>
    <p:sldId id="311" r:id="rId18"/>
    <p:sldId id="264" r:id="rId19"/>
    <p:sldId id="299" r:id="rId20"/>
    <p:sldId id="328" r:id="rId21"/>
    <p:sldId id="308" r:id="rId22"/>
    <p:sldId id="300" r:id="rId23"/>
    <p:sldId id="301" r:id="rId24"/>
    <p:sldId id="266" r:id="rId25"/>
    <p:sldId id="302" r:id="rId26"/>
    <p:sldId id="303" r:id="rId27"/>
    <p:sldId id="304" r:id="rId28"/>
    <p:sldId id="306" r:id="rId29"/>
    <p:sldId id="307" r:id="rId30"/>
    <p:sldId id="305" r:id="rId31"/>
    <p:sldId id="267" r:id="rId32"/>
    <p:sldId id="309" r:id="rId33"/>
    <p:sldId id="310" r:id="rId34"/>
    <p:sldId id="312" r:id="rId35"/>
    <p:sldId id="268" r:id="rId36"/>
    <p:sldId id="269" r:id="rId37"/>
    <p:sldId id="270" r:id="rId38"/>
    <p:sldId id="271" r:id="rId39"/>
    <p:sldId id="272" r:id="rId40"/>
    <p:sldId id="273" r:id="rId41"/>
    <p:sldId id="274" r:id="rId42"/>
    <p:sldId id="275" r:id="rId43"/>
    <p:sldId id="286" r:id="rId44"/>
    <p:sldId id="276" r:id="rId45"/>
    <p:sldId id="277" r:id="rId46"/>
    <p:sldId id="278" r:id="rId47"/>
    <p:sldId id="320" r:id="rId48"/>
    <p:sldId id="321" r:id="rId49"/>
    <p:sldId id="322" r:id="rId50"/>
    <p:sldId id="279" r:id="rId51"/>
    <p:sldId id="326" r:id="rId52"/>
    <p:sldId id="323" r:id="rId53"/>
    <p:sldId id="324" r:id="rId54"/>
    <p:sldId id="315" r:id="rId55"/>
    <p:sldId id="283" r:id="rId5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27"/>
    <p:restoredTop sz="94707"/>
  </p:normalViewPr>
  <p:slideViewPr>
    <p:cSldViewPr snapToGrid="0" snapToObjects="1">
      <p:cViewPr varScale="1">
        <p:scale>
          <a:sx n="98" d="100"/>
          <a:sy n="98" d="100"/>
        </p:scale>
        <p:origin x="136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6172247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bg>
      <p:bgPr>
        <a:solidFill>
          <a:srgbClr val="222222"/>
        </a:solidFill>
        <a:effectLst/>
      </p:bgPr>
    </p:bg>
    <p:spTree>
      <p:nvGrpSpPr>
        <p:cNvPr id="1" name=""/>
        <p:cNvGrpSpPr/>
        <p:nvPr/>
      </p:nvGrpSpPr>
      <p:grpSpPr>
        <a:xfrm>
          <a:off x="0" y="0"/>
          <a:ext cx="0" cy="0"/>
          <a:chOff x="0" y="0"/>
          <a:chExt cx="0" cy="0"/>
        </a:xfrm>
      </p:grpSpPr>
      <p:sp>
        <p:nvSpPr>
          <p:cNvPr id="12" name="Shape 12"/>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Shape 13"/>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14" name="Shape 14"/>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15" name="Shape 15"/>
          <p:cNvSpPr>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bg>
      <p:bgPr>
        <a:solidFill>
          <a:srgbClr val="222222"/>
        </a:solidFill>
        <a:effectLst/>
      </p:bgPr>
    </p:bg>
    <p:spTree>
      <p:nvGrpSpPr>
        <p:cNvPr id="1" name=""/>
        <p:cNvGrpSpPr/>
        <p:nvPr/>
      </p:nvGrpSpPr>
      <p:grpSpPr>
        <a:xfrm>
          <a:off x="0" y="0"/>
          <a:ext cx="0" cy="0"/>
          <a:chOff x="0" y="0"/>
          <a:chExt cx="0" cy="0"/>
        </a:xfrm>
      </p:grpSpPr>
      <p:sp>
        <p:nvSpPr>
          <p:cNvPr id="121" name="Shape 121"/>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Shape 122"/>
          <p:cNvSpPr>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Escribir una cita aquí</a:t>
            </a:r>
          </a:p>
        </p:txBody>
      </p:sp>
      <p:sp>
        <p:nvSpPr>
          <p:cNvPr id="123" name="Shape 123"/>
          <p:cNvSpPr>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Juan López</a:t>
            </a:r>
          </a:p>
        </p:txBody>
      </p:sp>
      <p:sp>
        <p:nvSpPr>
          <p:cNvPr id="124" name="Shape 124"/>
          <p:cNvSpPr>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125" name="Shape 12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ita alt.">
    <p:bg>
      <p:bgPr>
        <a:solidFill>
          <a:schemeClr val="accent1"/>
        </a:solidFill>
        <a:effectLst/>
      </p:bgPr>
    </p:bg>
    <p:spTree>
      <p:nvGrpSpPr>
        <p:cNvPr id="1" name=""/>
        <p:cNvGrpSpPr/>
        <p:nvPr/>
      </p:nvGrpSpPr>
      <p:grpSpPr>
        <a:xfrm>
          <a:off x="0" y="0"/>
          <a:ext cx="0" cy="0"/>
          <a:chOff x="0" y="0"/>
          <a:chExt cx="0" cy="0"/>
        </a:xfrm>
      </p:grpSpPr>
      <p:sp>
        <p:nvSpPr>
          <p:cNvPr id="132" name="Shape 132"/>
          <p:cNvSpPr>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Escribir una cita aquí</a:t>
            </a:r>
          </a:p>
        </p:txBody>
      </p:sp>
      <p:sp>
        <p:nvSpPr>
          <p:cNvPr id="133" name="Shape 133"/>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Shape 134"/>
          <p:cNvSpPr>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Juan López</a:t>
            </a:r>
          </a:p>
        </p:txBody>
      </p:sp>
      <p:sp>
        <p:nvSpPr>
          <p:cNvPr id="135" name="Shape 13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222222"/>
        </a:solidFill>
        <a:effectLst/>
      </p:bgPr>
    </p:bg>
    <p:spTree>
      <p:nvGrpSpPr>
        <p:cNvPr id="1" name=""/>
        <p:cNvGrpSpPr/>
        <p:nvPr/>
      </p:nvGrpSpPr>
      <p:grpSpPr>
        <a:xfrm>
          <a:off x="0" y="0"/>
          <a:ext cx="0" cy="0"/>
          <a:chOff x="0" y="0"/>
          <a:chExt cx="0" cy="0"/>
        </a:xfrm>
      </p:grpSpPr>
      <p:sp>
        <p:nvSpPr>
          <p:cNvPr id="142" name="Shape 14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Shape 14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En blanco alt.">
    <p:spTree>
      <p:nvGrpSpPr>
        <p:cNvPr id="1" name=""/>
        <p:cNvGrpSpPr/>
        <p:nvPr/>
      </p:nvGrpSpPr>
      <p:grpSpPr>
        <a:xfrm>
          <a:off x="0" y="0"/>
          <a:ext cx="0" cy="0"/>
          <a:chOff x="0" y="0"/>
          <a:chExt cx="0" cy="0"/>
        </a:xfrm>
      </p:grpSpPr>
      <p:sp>
        <p:nvSpPr>
          <p:cNvPr id="157" name="Shape 15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bg>
      <p:bgPr>
        <a:solidFill>
          <a:srgbClr val="222222"/>
        </a:solidFill>
        <a:effectLst/>
      </p:bgPr>
    </p:bg>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Shape 23"/>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25" name="Shape 2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26" name="Shape 26"/>
          <p:cNvSpPr>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oto (vertical)">
    <p:bg>
      <p:bgPr>
        <a:solidFill>
          <a:srgbClr val="222222"/>
        </a:solidFill>
        <a:effectLst/>
      </p:bgPr>
    </p:bg>
    <p:spTree>
      <p:nvGrpSpPr>
        <p:cNvPr id="1" name=""/>
        <p:cNvGrpSpPr/>
        <p:nvPr/>
      </p:nvGrpSpPr>
      <p:grpSpPr>
        <a:xfrm>
          <a:off x="0" y="0"/>
          <a:ext cx="0" cy="0"/>
          <a:chOff x="0" y="0"/>
          <a:chExt cx="0" cy="0"/>
        </a:xfrm>
      </p:grpSpPr>
      <p:sp>
        <p:nvSpPr>
          <p:cNvPr id="51" name="Shape 51"/>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Shape 52"/>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Shape 53"/>
          <p:cNvSpPr>
            <a:spLocks noGrp="1"/>
          </p:cNvSpPr>
          <p:nvPr>
            <p:ph type="title"/>
          </p:nvPr>
        </p:nvSpPr>
        <p:spPr>
          <a:xfrm>
            <a:off x="5892800" y="6426200"/>
            <a:ext cx="6705600" cy="2705100"/>
          </a:xfrm>
          <a:prstGeom prst="rect">
            <a:avLst/>
          </a:prstGeom>
        </p:spPr>
        <p:txBody>
          <a:bodyPr/>
          <a:lstStyle>
            <a:lvl1pPr>
              <a:spcBef>
                <a:spcPts val="0"/>
              </a:spcBef>
              <a:defRPr sz="17000"/>
            </a:lvl1pPr>
          </a:lstStyle>
          <a:p>
            <a:r>
              <a:t>Texto del título</a:t>
            </a:r>
          </a:p>
        </p:txBody>
      </p:sp>
      <p:sp>
        <p:nvSpPr>
          <p:cNvPr id="54" name="Shape 54"/>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55" name="Shape 55"/>
          <p:cNvSpPr>
            <a:spLocks noGrp="1"/>
          </p:cNvSpPr>
          <p:nvPr>
            <p:ph type="sldNum" sz="quarter" idx="2"/>
          </p:nvPr>
        </p:nvSpPr>
        <p:spPr>
          <a:xfrm>
            <a:off x="12194440" y="431800"/>
            <a:ext cx="406898"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2" name="Shape 6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63" name="Shape 63"/>
          <p:cNvSpPr>
            <a:spLocks noGrp="1"/>
          </p:cNvSpPr>
          <p:nvPr>
            <p:ph type="title"/>
          </p:nvPr>
        </p:nvSpPr>
        <p:spPr>
          <a:prstGeom prst="rect">
            <a:avLst/>
          </a:prstGeom>
        </p:spPr>
        <p:txBody>
          <a:bodyPr/>
          <a:lstStyle/>
          <a:p>
            <a:r>
              <a:t>Texto del título</a:t>
            </a:r>
          </a:p>
        </p:txBody>
      </p:sp>
      <p:sp>
        <p:nvSpPr>
          <p:cNvPr id="64" name="Shape 6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y viñetas">
    <p:bg>
      <p:bgPr>
        <a:solidFill>
          <a:srgbClr val="222222"/>
        </a:solidFill>
        <a:effectLst/>
      </p:bgPr>
    </p:bg>
    <p:spTree>
      <p:nvGrpSpPr>
        <p:cNvPr id="1" name=""/>
        <p:cNvGrpSpPr/>
        <p:nvPr/>
      </p:nvGrpSpPr>
      <p:grpSpPr>
        <a:xfrm>
          <a:off x="0" y="0"/>
          <a:ext cx="0" cy="0"/>
          <a:chOff x="0" y="0"/>
          <a:chExt cx="0" cy="0"/>
        </a:xfrm>
      </p:grpSpPr>
      <p:sp>
        <p:nvSpPr>
          <p:cNvPr id="71" name="Shape 7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72" name="Shape 72"/>
          <p:cNvSpPr>
            <a:spLocks noGrp="1"/>
          </p:cNvSpPr>
          <p:nvPr>
            <p:ph type="title"/>
          </p:nvPr>
        </p:nvSpPr>
        <p:spPr>
          <a:prstGeom prst="rect">
            <a:avLst/>
          </a:prstGeom>
        </p:spPr>
        <p:txBody>
          <a:bodyPr/>
          <a:lstStyle/>
          <a:p>
            <a:r>
              <a:t>Texto del título</a:t>
            </a:r>
          </a:p>
        </p:txBody>
      </p:sp>
      <p:sp>
        <p:nvSpPr>
          <p:cNvPr id="73" name="Shape 7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74" name="Shape 7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alt.">
    <p:spTree>
      <p:nvGrpSpPr>
        <p:cNvPr id="1" name=""/>
        <p:cNvGrpSpPr/>
        <p:nvPr/>
      </p:nvGrpSpPr>
      <p:grpSpPr>
        <a:xfrm>
          <a:off x="0" y="0"/>
          <a:ext cx="0" cy="0"/>
          <a:chOff x="0" y="0"/>
          <a:chExt cx="0" cy="0"/>
        </a:xfrm>
      </p:grpSpPr>
      <p:sp>
        <p:nvSpPr>
          <p:cNvPr id="81" name="Shape 8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82" name="Shape 82"/>
          <p:cNvSpPr>
            <a:spLocks noGrp="1"/>
          </p:cNvSpPr>
          <p:nvPr>
            <p:ph type="title"/>
          </p:nvPr>
        </p:nvSpPr>
        <p:spPr>
          <a:prstGeom prst="rect">
            <a:avLst/>
          </a:prstGeom>
        </p:spPr>
        <p:txBody>
          <a:bodyPr/>
          <a:lstStyle/>
          <a:p>
            <a:r>
              <a:t>Texto del título</a:t>
            </a:r>
          </a:p>
        </p:txBody>
      </p:sp>
      <p:sp>
        <p:nvSpPr>
          <p:cNvPr id="83" name="Shape 8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84" name="Shape 8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bg>
      <p:bgPr>
        <a:solidFill>
          <a:srgbClr val="222222"/>
        </a:solidFill>
        <a:effectLst/>
      </p:bgPr>
    </p:bg>
    <p:spTree>
      <p:nvGrpSpPr>
        <p:cNvPr id="1" name=""/>
        <p:cNvGrpSpPr/>
        <p:nvPr/>
      </p:nvGrpSpPr>
      <p:grpSpPr>
        <a:xfrm>
          <a:off x="0" y="0"/>
          <a:ext cx="0" cy="0"/>
          <a:chOff x="0" y="0"/>
          <a:chExt cx="0" cy="0"/>
        </a:xfrm>
      </p:grpSpPr>
      <p:sp>
        <p:nvSpPr>
          <p:cNvPr id="91" name="Shape 9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92" name="Shape 92"/>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Shape 93"/>
          <p:cNvSpPr>
            <a:spLocks noGrp="1"/>
          </p:cNvSpPr>
          <p:nvPr>
            <p:ph type="title"/>
          </p:nvPr>
        </p:nvSpPr>
        <p:spPr>
          <a:xfrm>
            <a:off x="406400" y="1536700"/>
            <a:ext cx="6299200" cy="723900"/>
          </a:xfrm>
          <a:prstGeom prst="rect">
            <a:avLst/>
          </a:prstGeom>
        </p:spPr>
        <p:txBody>
          <a:bodyPr/>
          <a:lstStyle/>
          <a:p>
            <a:r>
              <a:t>Texto del título</a:t>
            </a:r>
          </a:p>
        </p:txBody>
      </p:sp>
      <p:sp>
        <p:nvSpPr>
          <p:cNvPr id="94" name="Shape 94"/>
          <p:cNvSpPr>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Nivel de texto 1</a:t>
            </a:r>
          </a:p>
          <a:p>
            <a:pPr lvl="1"/>
            <a:r>
              <a:t>Nivel de texto 2</a:t>
            </a:r>
          </a:p>
          <a:p>
            <a:pPr lvl="2"/>
            <a:r>
              <a:t>Nivel de texto 3</a:t>
            </a:r>
          </a:p>
          <a:p>
            <a:pPr lvl="3"/>
            <a:r>
              <a:t>Nivel de texto 4</a:t>
            </a:r>
          </a:p>
          <a:p>
            <a:pPr lvl="4"/>
            <a:r>
              <a:t>Nivel de texto 5</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bg>
      <p:bgPr>
        <a:solidFill>
          <a:srgbClr val="222222"/>
        </a:solidFill>
        <a:effectLst/>
      </p:bgPr>
    </p:bg>
    <p:spTree>
      <p:nvGrpSpPr>
        <p:cNvPr id="1" name=""/>
        <p:cNvGrpSpPr/>
        <p:nvPr/>
      </p:nvGrpSpPr>
      <p:grpSpPr>
        <a:xfrm>
          <a:off x="0" y="0"/>
          <a:ext cx="0" cy="0"/>
          <a:chOff x="0" y="0"/>
          <a:chExt cx="0" cy="0"/>
        </a:xfrm>
      </p:grpSpPr>
      <p:sp>
        <p:nvSpPr>
          <p:cNvPr id="102" name="Shape 10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103" name="Shape 10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104" name="Shape 10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bg>
      <p:bgPr>
        <a:solidFill>
          <a:srgbClr val="222222"/>
        </a:solidFill>
        <a:effectLst/>
      </p:bgPr>
    </p:bg>
    <p:spTree>
      <p:nvGrpSpPr>
        <p:cNvPr id="1" name=""/>
        <p:cNvGrpSpPr/>
        <p:nvPr/>
      </p:nvGrpSpPr>
      <p:grpSpPr>
        <a:xfrm>
          <a:off x="0" y="0"/>
          <a:ext cx="0" cy="0"/>
          <a:chOff x="0" y="0"/>
          <a:chExt cx="0" cy="0"/>
        </a:xfrm>
      </p:grpSpPr>
      <p:sp>
        <p:nvSpPr>
          <p:cNvPr id="111" name="Shape 111"/>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Shape 112"/>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Shape 113"/>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Shape 3"/>
          <p:cNvSpPr>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Texto del título</a:t>
            </a:r>
          </a:p>
        </p:txBody>
      </p:sp>
      <p:sp>
        <p:nvSpPr>
          <p:cNvPr id="4" name="Shape 4"/>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Shape 5"/>
          <p:cNvSpPr>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imagen 3"/>
          <p:cNvPicPr>
            <a:picLocks noGrp="1" noChangeAspect="1"/>
          </p:cNvPicPr>
          <p:nvPr>
            <p:ph type="pic" idx="13"/>
          </p:nvPr>
        </p:nvPicPr>
        <p:blipFill>
          <a:blip r:embed="rId2">
            <a:extLst>
              <a:ext uri="{28A0092B-C50C-407E-A947-70E740481C1C}">
                <a14:useLocalDpi xmlns:a14="http://schemas.microsoft.com/office/drawing/2010/main" val="0"/>
              </a:ext>
            </a:extLst>
          </a:blip>
          <a:srcRect l="5666" r="5666"/>
          <a:stretch>
            <a:fillRect/>
          </a:stretch>
        </p:blipFill>
        <p:spPr/>
      </p:pic>
    </p:spTree>
    <p:extLst>
      <p:ext uri="{BB962C8B-B14F-4D97-AF65-F5344CB8AC3E}">
        <p14:creationId xmlns:p14="http://schemas.microsoft.com/office/powerpoint/2010/main" val="1107430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A MANERA DE INTRODUCCI</a:t>
            </a:r>
            <a:r>
              <a:rPr lang="es-ES" dirty="0" smtClean="0"/>
              <a:t>ÓN</a:t>
            </a:r>
            <a:endParaRPr lang="es-ES_tradnl" dirty="0"/>
          </a:p>
        </p:txBody>
      </p:sp>
      <p:sp>
        <p:nvSpPr>
          <p:cNvPr id="3" name="Marcador de texto 2"/>
          <p:cNvSpPr>
            <a:spLocks noGrp="1"/>
          </p:cNvSpPr>
          <p:nvPr>
            <p:ph type="body" idx="1"/>
          </p:nvPr>
        </p:nvSpPr>
        <p:spPr>
          <a:xfrm>
            <a:off x="145773" y="1417983"/>
            <a:ext cx="12695583" cy="7964555"/>
          </a:xfrm>
        </p:spPr>
        <p:txBody>
          <a:bodyPr/>
          <a:lstStyle/>
          <a:p>
            <a:r>
              <a:rPr lang="es-ES" dirty="0" smtClean="0">
                <a:solidFill>
                  <a:schemeClr val="bg1">
                    <a:lumMod val="10000"/>
                    <a:lumOff val="90000"/>
                  </a:schemeClr>
                </a:solidFill>
              </a:rPr>
              <a:t>Empoderados, geniales, creativos, innovadores, productores de contenidos digitales más que consumidores de los mismos, irreverentes, desafiantes, con grandes anhelos de libertad</a:t>
            </a:r>
            <a:r>
              <a:rPr lang="is-IS" dirty="0" smtClean="0">
                <a:solidFill>
                  <a:schemeClr val="bg1">
                    <a:lumMod val="10000"/>
                    <a:lumOff val="90000"/>
                  </a:schemeClr>
                </a:solidFill>
              </a:rPr>
              <a:t>…</a:t>
            </a:r>
          </a:p>
          <a:p>
            <a:r>
              <a:rPr lang="is-IS" dirty="0" smtClean="0">
                <a:solidFill>
                  <a:schemeClr val="bg1">
                    <a:lumMod val="10000"/>
                    <a:lumOff val="90000"/>
                  </a:schemeClr>
                </a:solidFill>
              </a:rPr>
              <a:t>¿Realmente son as</a:t>
            </a:r>
            <a:r>
              <a:rPr lang="es-ES" dirty="0" smtClean="0">
                <a:solidFill>
                  <a:schemeClr val="bg1">
                    <a:lumMod val="10000"/>
                    <a:lumOff val="90000"/>
                  </a:schemeClr>
                </a:solidFill>
              </a:rPr>
              <a:t>í? ¿O se trata de una bella imagen bucólica que esconde la realidad del drama al cual los hemos sometido?</a:t>
            </a:r>
          </a:p>
          <a:p>
            <a:r>
              <a:rPr lang="es-ES" dirty="0" smtClean="0">
                <a:solidFill>
                  <a:schemeClr val="bg1">
                    <a:lumMod val="10000"/>
                    <a:lumOff val="90000"/>
                  </a:schemeClr>
                </a:solidFill>
              </a:rPr>
              <a:t>Pues bien, vale la pena cuestionarnos hacia dónde llevamos a nuestros niños y jóvenes. </a:t>
            </a:r>
            <a:r>
              <a:rPr lang="es-ES" dirty="0">
                <a:solidFill>
                  <a:schemeClr val="bg1">
                    <a:lumMod val="10000"/>
                    <a:lumOff val="90000"/>
                  </a:schemeClr>
                </a:solidFill>
              </a:rPr>
              <a:t>A</a:t>
            </a:r>
            <a:r>
              <a:rPr lang="es-ES" dirty="0" smtClean="0">
                <a:solidFill>
                  <a:schemeClr val="bg1">
                    <a:lumMod val="10000"/>
                    <a:lumOff val="90000"/>
                  </a:schemeClr>
                </a:solidFill>
              </a:rPr>
              <a:t>l fin de cuentas </a:t>
            </a:r>
            <a:r>
              <a:rPr lang="es-ES" dirty="0">
                <a:solidFill>
                  <a:schemeClr val="bg1">
                    <a:lumMod val="10000"/>
                    <a:lumOff val="90000"/>
                  </a:schemeClr>
                </a:solidFill>
              </a:rPr>
              <a:t>ellos son nuestra opción de </a:t>
            </a:r>
            <a:r>
              <a:rPr lang="es-ES" dirty="0" smtClean="0">
                <a:solidFill>
                  <a:schemeClr val="bg1">
                    <a:lumMod val="10000"/>
                    <a:lumOff val="90000"/>
                  </a:schemeClr>
                </a:solidFill>
              </a:rPr>
              <a:t>futuro. Para esto hay que ir más allá de las caracterizaciones que son más propaganda que realidad. </a:t>
            </a:r>
          </a:p>
          <a:p>
            <a:r>
              <a:rPr lang="es-ES" dirty="0" smtClean="0">
                <a:solidFill>
                  <a:schemeClr val="bg1">
                    <a:lumMod val="10000"/>
                    <a:lumOff val="90000"/>
                  </a:schemeClr>
                </a:solidFill>
              </a:rPr>
              <a:t>¡Ah!, y porque estos hijos de hoy, serán los adultos, padres y educadores del mañana. </a:t>
            </a:r>
            <a:endParaRPr lang="es-ES_tradnl" dirty="0">
              <a:solidFill>
                <a:schemeClr val="bg1">
                  <a:lumMod val="10000"/>
                  <a:lumOff val="90000"/>
                </a:schemeClr>
              </a:solidFill>
            </a:endParaRPr>
          </a:p>
        </p:txBody>
      </p:sp>
    </p:spTree>
    <p:extLst>
      <p:ext uri="{BB962C8B-B14F-4D97-AF65-F5344CB8AC3E}">
        <p14:creationId xmlns:p14="http://schemas.microsoft.com/office/powerpoint/2010/main" val="9865570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asted-image.tiff"/>
          <p:cNvPicPr>
            <a:picLocks noGrp="1" noChangeAspect="1"/>
          </p:cNvPicPr>
          <p:nvPr>
            <p:ph type="pic" idx="13"/>
          </p:nvPr>
        </p:nvPicPr>
        <p:blipFill>
          <a:blip r:embed="rId2">
            <a:extLst/>
          </a:blip>
          <a:srcRect l="20493" r="20493"/>
          <a:stretch>
            <a:fillRect/>
          </a:stretch>
        </p:blipFill>
        <p:spPr>
          <a:prstGeom prst="rect">
            <a:avLst/>
          </a:prstGeom>
        </p:spPr>
      </p:pic>
      <p:sp>
        <p:nvSpPr>
          <p:cNvPr id="198" name="Shape 198"/>
          <p:cNvSpPr>
            <a:spLocks noGrp="1"/>
          </p:cNvSpPr>
          <p:nvPr>
            <p:ph type="title"/>
          </p:nvPr>
        </p:nvSpPr>
        <p:spPr>
          <a:xfrm>
            <a:off x="5892800" y="6370339"/>
            <a:ext cx="6705600" cy="2829522"/>
          </a:xfrm>
          <a:prstGeom prst="rect">
            <a:avLst/>
          </a:prstGeom>
        </p:spPr>
        <p:txBody>
          <a:bodyPr>
            <a:normAutofit fontScale="90000"/>
          </a:bodyPr>
          <a:lstStyle>
            <a:lvl1pPr defTabSz="239522">
              <a:defRPr sz="6969"/>
            </a:lvl1pPr>
          </a:lstStyle>
          <a:p>
            <a:r>
              <a:rPr dirty="0"/>
              <a:t>lA DISCULPA PERFECTA: EL NUEVO TIPO DE </a:t>
            </a:r>
            <a:r>
              <a:rPr lang="es-ES" dirty="0" smtClean="0"/>
              <a:t>NIÑOS Y JÓVENES</a:t>
            </a:r>
            <a:endParaRPr dirty="0"/>
          </a:p>
        </p:txBody>
      </p:sp>
      <p:sp>
        <p:nvSpPr>
          <p:cNvPr id="199" name="Shape 199"/>
          <p:cNvSpPr>
            <a:spLocks noGrp="1"/>
          </p:cNvSpPr>
          <p:nvPr>
            <p:ph type="body" sz="quarter" idx="1"/>
          </p:nvPr>
        </p:nvSpPr>
        <p:spPr>
          <a:prstGeom prst="rect">
            <a:avLst/>
          </a:prstGeom>
        </p:spPr>
        <p:txBody>
          <a:bodyPr/>
          <a:lstStyle/>
          <a:p>
            <a:r>
              <a:rPr dirty="0" smtClean="0"/>
              <a:t>MILLEN</a:t>
            </a:r>
            <a:r>
              <a:rPr lang="es-ES" dirty="0" smtClean="0"/>
              <a:t>N</a:t>
            </a:r>
            <a:r>
              <a:rPr dirty="0" smtClean="0"/>
              <a:t>IALS </a:t>
            </a:r>
            <a:r>
              <a:rPr dirty="0"/>
              <a:t>Y DIGITALES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EL NUEVO TIPO DE NIÑOS Y J</a:t>
            </a:r>
            <a:r>
              <a:rPr lang="es-ES" dirty="0" smtClean="0"/>
              <a:t>ÓVENES</a:t>
            </a:r>
            <a:endParaRPr lang="es-ES_tradnl" dirty="0"/>
          </a:p>
        </p:txBody>
      </p:sp>
      <p:sp>
        <p:nvSpPr>
          <p:cNvPr id="4" name="Marcador de texto 3"/>
          <p:cNvSpPr>
            <a:spLocks noGrp="1"/>
          </p:cNvSpPr>
          <p:nvPr>
            <p:ph type="body" idx="1"/>
          </p:nvPr>
        </p:nvSpPr>
        <p:spPr>
          <a:xfrm>
            <a:off x="235974" y="1238865"/>
            <a:ext cx="12580374" cy="8259096"/>
          </a:xfrm>
        </p:spPr>
        <p:txBody>
          <a:bodyPr>
            <a:normAutofit fontScale="92500"/>
          </a:bodyPr>
          <a:lstStyle/>
          <a:p>
            <a:r>
              <a:rPr lang="es-ES_tradnl" dirty="0" smtClean="0">
                <a:solidFill>
                  <a:srgbClr val="002060"/>
                </a:solidFill>
              </a:rPr>
              <a:t>“Niños </a:t>
            </a:r>
            <a:r>
              <a:rPr lang="es-ES" dirty="0" smtClean="0">
                <a:solidFill>
                  <a:srgbClr val="002060"/>
                </a:solidFill>
              </a:rPr>
              <a:t>índigo”, generaciones X, Y, Z; “</a:t>
            </a:r>
            <a:r>
              <a:rPr lang="es-ES" dirty="0" err="1" smtClean="0">
                <a:solidFill>
                  <a:srgbClr val="002060"/>
                </a:solidFill>
              </a:rPr>
              <a:t>Millennials</a:t>
            </a:r>
            <a:r>
              <a:rPr lang="es-ES" dirty="0" smtClean="0">
                <a:solidFill>
                  <a:srgbClr val="002060"/>
                </a:solidFill>
              </a:rPr>
              <a:t>”, “</a:t>
            </a:r>
            <a:r>
              <a:rPr lang="es-ES" dirty="0" err="1" smtClean="0">
                <a:solidFill>
                  <a:srgbClr val="002060"/>
                </a:solidFill>
              </a:rPr>
              <a:t>Centennials</a:t>
            </a:r>
            <a:r>
              <a:rPr lang="es-ES" dirty="0" smtClean="0">
                <a:solidFill>
                  <a:srgbClr val="002060"/>
                </a:solidFill>
              </a:rPr>
              <a:t>”, nativos digitales, generación NET: esfuerzos por caracterizar a un nuevo tipo de niños y jóvenes.</a:t>
            </a:r>
          </a:p>
          <a:p>
            <a:r>
              <a:rPr lang="es-ES" dirty="0" smtClean="0">
                <a:solidFill>
                  <a:srgbClr val="002060"/>
                </a:solidFill>
              </a:rPr>
              <a:t>Tal vez sin proponérselo, estas caracterizaciones alcanzan serias consecuencias:</a:t>
            </a:r>
          </a:p>
          <a:p>
            <a:pPr lvl="1">
              <a:buFont typeface="Arial" charset="0"/>
              <a:buChar char="•"/>
            </a:pPr>
            <a:r>
              <a:rPr lang="es-ES" dirty="0" smtClean="0">
                <a:solidFill>
                  <a:srgbClr val="002060"/>
                </a:solidFill>
              </a:rPr>
              <a:t>Describen a un tipo de niño o de joven difícil de entender, de manejar, de guiar, casi incomprensible, complejo y empoderado. Esto justifica la ausencia de los adultos, la toma de distancia de su labor de crianza y la entrega de los niños y jóvenes a otras instancias formativas o su virtual abandono.</a:t>
            </a:r>
          </a:p>
          <a:p>
            <a:pPr lvl="1">
              <a:buFont typeface="Arial" charset="0"/>
              <a:buChar char="•"/>
            </a:pPr>
            <a:r>
              <a:rPr lang="es-ES" dirty="0" smtClean="0">
                <a:solidFill>
                  <a:srgbClr val="002060"/>
                </a:solidFill>
              </a:rPr>
              <a:t>Se confunde la “potencia” con el “acto” y los niños y jóvenes pasan a ser sin más “genios”, capaces de autogestión, excepcionales y hasta “ángeles”. Así surge una generación de adultos que en vez de corregir a los niños, les aplauden todas sus ocurrencias. La impertinencia pasa a ser genialidad.  </a:t>
            </a:r>
            <a:endParaRPr lang="es-ES_tradnl" dirty="0">
              <a:solidFill>
                <a:srgbClr val="002060"/>
              </a:solidFill>
            </a:endParaRPr>
          </a:p>
        </p:txBody>
      </p:sp>
    </p:spTree>
    <p:extLst>
      <p:ext uri="{BB962C8B-B14F-4D97-AF65-F5344CB8AC3E}">
        <p14:creationId xmlns:p14="http://schemas.microsoft.com/office/powerpoint/2010/main" val="1505796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rPr lang="es-ES" dirty="0" smtClean="0"/>
              <a:t>GUILLERMO CARVAJAL</a:t>
            </a:r>
            <a:endParaRPr dirty="0"/>
          </a:p>
        </p:txBody>
      </p:sp>
      <p:sp>
        <p:nvSpPr>
          <p:cNvPr id="180" name="Shape 180"/>
          <p:cNvSpPr>
            <a:spLocks noGrp="1"/>
          </p:cNvSpPr>
          <p:nvPr>
            <p:ph type="body" idx="1"/>
          </p:nvPr>
        </p:nvSpPr>
        <p:spPr>
          <a:xfrm>
            <a:off x="406400" y="2915568"/>
            <a:ext cx="12192000" cy="6528236"/>
          </a:xfrm>
          <a:prstGeom prst="rect">
            <a:avLst/>
          </a:prstGeom>
        </p:spPr>
        <p:txBody>
          <a:bodyPr>
            <a:normAutofit fontScale="92500" lnSpcReduction="10000"/>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rPr dirty="0" smtClean="0"/>
              <a:t>“</a:t>
            </a:r>
            <a:r>
              <a:rPr lang="es-ES_tradnl" dirty="0"/>
              <a:t>Jean Paul, de ocho años, entra entusiasmado al consultorio. No ve la hora de mostrarle a su psiquiatra el nuevo video de internet (…) </a:t>
            </a:r>
            <a:r>
              <a:rPr lang="es-ES_tradnl" dirty="0" smtClean="0"/>
              <a:t>que se </a:t>
            </a:r>
            <a:r>
              <a:rPr lang="es-ES_tradnl" dirty="0"/>
              <a:t>trata del cuento de Ricitos de Oro, totalmente modificado. Los diálogos están llenos de palabras y expresiones soeces y en una de las escenas un castor abusa sexualmente de la pequeña niña. Karla, de once años, fue expulsada del colegio y sus padres no saben qué hacer. Con picardía mira al psiquiatra y le dice que no entiende por qué tanto alboroto, si lo único que hizo fue revender unas pastillas de éxtasis entre sus compañeras. Alicia, de doce años no sabe cómo resolver el problema que la aqueja. Su novio se peleó con su novia y está en el dilema de a cuál de los dos elegir, si a él o a ella. Brenda, de 13 años, abre la puerta del mismo consultorio con una sonrisa. Está feliz porque el día anterior le dio derechos sexuales especiales a un amigo cercano. No son novios y no tienen ningún compromiso salvo el mutuo acuerdo de satisfacer los deseos del otro.</a:t>
            </a:r>
            <a:r>
              <a:rPr dirty="0" smtClean="0"/>
              <a:t>”</a:t>
            </a:r>
            <a:endParaRPr dirty="0"/>
          </a:p>
        </p:txBody>
      </p:sp>
      <p:sp>
        <p:nvSpPr>
          <p:cNvPr id="182" name="Shape 182"/>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DESCIFRANDO LA GENERACIÓN NET – EL ESPECTADOR 22-08-2012</a:t>
            </a:r>
            <a:endParaRPr dirty="0"/>
          </a:p>
        </p:txBody>
      </p:sp>
      <p:sp>
        <p:nvSpPr>
          <p:cNvPr id="6" name="Shape 182"/>
          <p:cNvSpPr/>
          <p:nvPr/>
        </p:nvSpPr>
        <p:spPr>
          <a:xfrm>
            <a:off x="406400" y="1629771"/>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ESCRIBE EL LIBRO “PRIORIDAD: PERVERTIR A LOS NIÑOS”</a:t>
            </a:r>
            <a:endParaRPr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889" y="238505"/>
            <a:ext cx="1871588" cy="2574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319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p:nvPr>
        </p:nvSpPr>
        <p:spPr>
          <a:xfrm>
            <a:off x="5892800" y="6370339"/>
            <a:ext cx="6705600" cy="2829522"/>
          </a:xfrm>
          <a:prstGeom prst="rect">
            <a:avLst/>
          </a:prstGeom>
        </p:spPr>
        <p:txBody>
          <a:bodyPr>
            <a:normAutofit/>
          </a:bodyPr>
          <a:lstStyle>
            <a:lvl1pPr defTabSz="239522">
              <a:defRPr sz="6969"/>
            </a:lvl1pPr>
          </a:lstStyle>
          <a:p>
            <a:r>
              <a:rPr lang="es-ES" dirty="0" smtClean="0"/>
              <a:t>UN PROYECTO DE LOS ADULTOS</a:t>
            </a:r>
            <a:endParaRPr dirty="0"/>
          </a:p>
        </p:txBody>
      </p:sp>
      <p:sp>
        <p:nvSpPr>
          <p:cNvPr id="199" name="Shape 199"/>
          <p:cNvSpPr>
            <a:spLocks noGrp="1"/>
          </p:cNvSpPr>
          <p:nvPr>
            <p:ph type="body" sz="quarter" idx="1"/>
          </p:nvPr>
        </p:nvSpPr>
        <p:spPr>
          <a:prstGeom prst="rect">
            <a:avLst/>
          </a:prstGeom>
        </p:spPr>
        <p:txBody>
          <a:bodyPr/>
          <a:lstStyle/>
          <a:p>
            <a:r>
              <a:rPr lang="es-ES" dirty="0" smtClean="0"/>
              <a:t>EMPODERARLOS DE SUS PROPIAS VIDAS</a:t>
            </a:r>
            <a:endParaRPr dirty="0"/>
          </a:p>
        </p:txBody>
      </p:sp>
      <p:pic>
        <p:nvPicPr>
          <p:cNvPr id="2" name="Imagen 1"/>
          <p:cNvPicPr>
            <a:picLocks noChangeAspect="1"/>
          </p:cNvPicPr>
          <p:nvPr/>
        </p:nvPicPr>
        <p:blipFill>
          <a:blip r:embed="rId2"/>
          <a:stretch>
            <a:fillRect/>
          </a:stretch>
        </p:blipFill>
        <p:spPr>
          <a:xfrm>
            <a:off x="-6111" y="0"/>
            <a:ext cx="5651537" cy="9753600"/>
          </a:xfrm>
          <a:prstGeom prst="rect">
            <a:avLst/>
          </a:prstGeom>
        </p:spPr>
      </p:pic>
    </p:spTree>
    <p:extLst>
      <p:ext uri="{BB962C8B-B14F-4D97-AF65-F5344CB8AC3E}">
        <p14:creationId xmlns:p14="http://schemas.microsoft.com/office/powerpoint/2010/main" val="1598642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EMPODERARLOS DE SUS PROPIAS VIDAS</a:t>
            </a:r>
            <a:endParaRPr lang="es-ES_tradnl" dirty="0"/>
          </a:p>
        </p:txBody>
      </p:sp>
      <p:sp>
        <p:nvSpPr>
          <p:cNvPr id="4" name="Marcador de texto 3"/>
          <p:cNvSpPr>
            <a:spLocks noGrp="1"/>
          </p:cNvSpPr>
          <p:nvPr>
            <p:ph type="body" idx="1"/>
          </p:nvPr>
        </p:nvSpPr>
        <p:spPr>
          <a:xfrm>
            <a:off x="235974" y="1214203"/>
            <a:ext cx="12580374" cy="8364512"/>
          </a:xfrm>
        </p:spPr>
        <p:txBody>
          <a:bodyPr>
            <a:normAutofit fontScale="85000" lnSpcReduction="20000"/>
          </a:bodyPr>
          <a:lstStyle/>
          <a:p>
            <a:r>
              <a:rPr lang="es-ES_tradnl" dirty="0" smtClean="0">
                <a:solidFill>
                  <a:srgbClr val="002060"/>
                </a:solidFill>
              </a:rPr>
              <a:t>La apariencia externa es que los niños y </a:t>
            </a:r>
            <a:r>
              <a:rPr lang="es-ES" dirty="0" smtClean="0">
                <a:solidFill>
                  <a:srgbClr val="002060"/>
                </a:solidFill>
              </a:rPr>
              <a:t>jóvenes de hoy han asumido una lucha reivindicativa por alcanzar su derecho a gestionar sus vidas, su “libre desarrollo”.</a:t>
            </a:r>
          </a:p>
          <a:p>
            <a:r>
              <a:rPr lang="es-ES" dirty="0" smtClean="0">
                <a:solidFill>
                  <a:srgbClr val="002060"/>
                </a:solidFill>
              </a:rPr>
              <a:t>Evidentemente les gusta que se les permita hacer lo que quieran, sobre todo a los adolescentes; pero no es un proyecto de los niños y jóvenes, sino un plan de los adultos.</a:t>
            </a:r>
          </a:p>
          <a:p>
            <a:r>
              <a:rPr lang="es-ES" dirty="0" smtClean="0">
                <a:solidFill>
                  <a:srgbClr val="002060"/>
                </a:solidFill>
              </a:rPr>
              <a:t>La ideología es de los adultos, los argumentos son de los adultos, la transposición de la imagen de la “lucha de clases” a una pretendida contradicción entre niños y padres y niños y educadores, es discurso de los adultos. </a:t>
            </a:r>
            <a:r>
              <a:rPr lang="es-ES" dirty="0">
                <a:solidFill>
                  <a:srgbClr val="002060"/>
                </a:solidFill>
              </a:rPr>
              <a:t>L</a:t>
            </a:r>
            <a:r>
              <a:rPr lang="es-ES" dirty="0" smtClean="0">
                <a:solidFill>
                  <a:srgbClr val="002060"/>
                </a:solidFill>
              </a:rPr>
              <a:t>a confusión acerca del género o la sexualidad, es un problema de adultos que cargan sufrimientos al respecto y los proyectan en los niños.</a:t>
            </a:r>
          </a:p>
          <a:p>
            <a:r>
              <a:rPr lang="es-ES" dirty="0" smtClean="0">
                <a:solidFill>
                  <a:srgbClr val="002060"/>
                </a:solidFill>
              </a:rPr>
              <a:t>Esa especie de “hora del desquite”, de permitirles lo que a nosotros no nos permitieron, de quitarles las prohibiciones que tuvimos, de librarlos de la autoridad que soportamos, de darles lo que nosotros no pudimos tener, de ofrecerles lo que nuestros padres no nos ofrecieron, es un plan de los adultos.</a:t>
            </a:r>
          </a:p>
          <a:p>
            <a:r>
              <a:rPr lang="es-ES" dirty="0" smtClean="0">
                <a:solidFill>
                  <a:srgbClr val="002060"/>
                </a:solidFill>
              </a:rPr>
              <a:t>Se les ha querido dar los padres (y educadores) que se habrían querido tener, sin preguntar si eso es lo que realmente necesitan.</a:t>
            </a:r>
            <a:endParaRPr lang="es-ES_tradnl" dirty="0">
              <a:solidFill>
                <a:srgbClr val="002060"/>
              </a:solidFill>
            </a:endParaRPr>
          </a:p>
        </p:txBody>
      </p:sp>
    </p:spTree>
    <p:extLst>
      <p:ext uri="{BB962C8B-B14F-4D97-AF65-F5344CB8AC3E}">
        <p14:creationId xmlns:p14="http://schemas.microsoft.com/office/powerpoint/2010/main" val="707635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rPr lang="es-ES" dirty="0" smtClean="0"/>
              <a:t>FERNANDO SAVATER</a:t>
            </a:r>
            <a:endParaRPr dirty="0"/>
          </a:p>
        </p:txBody>
      </p:sp>
      <p:sp>
        <p:nvSpPr>
          <p:cNvPr id="180" name="Shape 180"/>
          <p:cNvSpPr>
            <a:spLocks noGrp="1"/>
          </p:cNvSpPr>
          <p:nvPr>
            <p:ph type="body" idx="1"/>
          </p:nvPr>
        </p:nvSpPr>
        <p:spPr>
          <a:xfrm>
            <a:off x="406400" y="2435882"/>
            <a:ext cx="12192000" cy="7113067"/>
          </a:xfrm>
          <a:prstGeom prst="rect">
            <a:avLst/>
          </a:prstGeom>
        </p:spPr>
        <p:txBody>
          <a:bodyPr>
            <a:normAutofit lnSpcReduction="10000"/>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rPr dirty="0" smtClean="0"/>
              <a:t>“</a:t>
            </a:r>
            <a:r>
              <a:rPr lang="es-ES_tradnl" dirty="0"/>
              <a:t>Los niños crecen en todas las latitudes como la hiedra contra la pared, ayudándose de adultos que les ofrecen juntamente apoyo y resistencia. Si carecen de esta tutela no siempre complaciente pueden deformarse hasta lo monstruoso. La autoridad debe ejercerse sobre ellos de modo continuo, primero en la familia y luego en la escuela. (...) Los niños no pueden rechazar la autoridad de los educadores como si se encontrasen oprimidos por una mayoría compuesta de adultos, aunque los métodos modernos de educación han intentado efectivamente poner en práctica el absurdo que consiste en tratar a los niños como una minoría oprimida que tiene necesidad de liberarse. Cuando la autoridad ha sido abolida por los adultos eso sólo puede significar una cosa: que los adultos se rehúsan a asumir la responsabilidad del mundo en el que han puesto a los </a:t>
            </a:r>
            <a:r>
              <a:rPr lang="es-ES_tradnl" dirty="0" smtClean="0"/>
              <a:t>niños</a:t>
            </a:r>
            <a:r>
              <a:rPr dirty="0" smtClean="0"/>
              <a:t>”.</a:t>
            </a:r>
            <a:endParaRPr dirty="0"/>
          </a:p>
        </p:txBody>
      </p:sp>
      <p:sp>
        <p:nvSpPr>
          <p:cNvPr id="182" name="Shape 182"/>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dirty="0" smtClean="0"/>
              <a:t>“</a:t>
            </a:r>
            <a:r>
              <a:rPr lang="es-ES" dirty="0" smtClean="0"/>
              <a:t>EL VALOR DE EDUCAR</a:t>
            </a:r>
            <a:r>
              <a:rPr dirty="0" smtClean="0"/>
              <a:t>”</a:t>
            </a:r>
            <a:endParaRPr dirty="0"/>
          </a:p>
        </p:txBody>
      </p:sp>
      <p:pic>
        <p:nvPicPr>
          <p:cNvPr id="2" name="Imagen 1"/>
          <p:cNvPicPr>
            <a:picLocks noChangeAspect="1"/>
          </p:cNvPicPr>
          <p:nvPr/>
        </p:nvPicPr>
        <p:blipFill>
          <a:blip r:embed="rId2"/>
          <a:stretch>
            <a:fillRect/>
          </a:stretch>
        </p:blipFill>
        <p:spPr>
          <a:xfrm>
            <a:off x="11064240" y="134642"/>
            <a:ext cx="1534160" cy="2301240"/>
          </a:xfrm>
          <a:prstGeom prst="rect">
            <a:avLst/>
          </a:prstGeom>
        </p:spPr>
      </p:pic>
    </p:spTree>
    <p:extLst>
      <p:ext uri="{BB962C8B-B14F-4D97-AF65-F5344CB8AC3E}">
        <p14:creationId xmlns:p14="http://schemas.microsoft.com/office/powerpoint/2010/main" val="19518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rPr lang="es-ES" dirty="0" smtClean="0"/>
              <a:t>MIGUEL DE ZUBIRÍA SAMPER</a:t>
            </a:r>
            <a:endParaRPr dirty="0"/>
          </a:p>
        </p:txBody>
      </p:sp>
      <p:sp>
        <p:nvSpPr>
          <p:cNvPr id="180" name="Shape 180"/>
          <p:cNvSpPr>
            <a:spLocks noGrp="1"/>
          </p:cNvSpPr>
          <p:nvPr>
            <p:ph type="body" idx="1"/>
          </p:nvPr>
        </p:nvSpPr>
        <p:spPr>
          <a:xfrm>
            <a:off x="406399" y="3362631"/>
            <a:ext cx="12348905" cy="6001535"/>
          </a:xfrm>
          <a:prstGeom prst="rect">
            <a:avLst/>
          </a:prstGeom>
        </p:spPr>
        <p:txBody>
          <a:bodyPr>
            <a:normAutofit/>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rPr dirty="0" smtClean="0"/>
              <a:t>“</a:t>
            </a:r>
            <a:r>
              <a:rPr lang="es-ES_tradnl" dirty="0"/>
              <a:t>Hoy los papás se consideran buenos en la medida en que les hacen la vida fácil a sus hijos. No se dan cuenta de que están educando a una persona para vivir en un mundo que no existe. (…) Un niño que hace sólo lo que quiere, se convierte en un inadaptado, la vida se le convierte en una carga y puede llevarlo a la idea de que no vale la pena vivir. Nunca en la historia de la humanidad los papás se habían esforzado tanto por amar a los hijos. Antes del jipismo, el papel de los papás era </a:t>
            </a:r>
            <a:r>
              <a:rPr lang="es-ES_tradnl" dirty="0" smtClean="0"/>
              <a:t>formarlos; la </a:t>
            </a:r>
            <a:r>
              <a:rPr lang="es-ES_tradnl" dirty="0"/>
              <a:t>crianza estaba basada en obligaciones y deberes. Es una hipótesis peligrosa pero creo que la crianza basada solo en el amor y el cariño es el origen de esta tragedia.</a:t>
            </a:r>
            <a:r>
              <a:rPr dirty="0" smtClean="0"/>
              <a:t>”.</a:t>
            </a:r>
            <a:endParaRPr dirty="0"/>
          </a:p>
        </p:txBody>
      </p:sp>
      <p:sp>
        <p:nvSpPr>
          <p:cNvPr id="182" name="Shape 182"/>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ENTREVISTA EN REVISTA “CAMBIO”: 17-08-2007 </a:t>
            </a:r>
            <a:endParaRPr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5096" y="241300"/>
            <a:ext cx="2210209" cy="2735407"/>
          </a:xfrm>
          <a:prstGeom prst="rect">
            <a:avLst/>
          </a:prstGeom>
          <a:effectLst>
            <a:outerShdw blurRad="50800" dist="38100" dir="2700000" algn="tl" rotWithShape="0">
              <a:prstClr val="black">
                <a:alpha val="40000"/>
              </a:prstClr>
            </a:outerShdw>
          </a:effectLst>
        </p:spPr>
      </p:pic>
      <p:sp>
        <p:nvSpPr>
          <p:cNvPr id="7" name="Shape 182"/>
          <p:cNvSpPr/>
          <p:nvPr/>
        </p:nvSpPr>
        <p:spPr>
          <a:xfrm>
            <a:off x="406400" y="1800095"/>
            <a:ext cx="11176000" cy="988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AL PRESENTAR SU LIBRO:</a:t>
            </a:r>
          </a:p>
          <a:p>
            <a:r>
              <a:rPr lang="es-ES" dirty="0" smtClean="0"/>
              <a:t>¿CÓMO PREVENIR LA SOLEDAD, LA DEPRESIÓN Y EL SUICIDIO</a:t>
            </a:r>
          </a:p>
          <a:p>
            <a:r>
              <a:rPr lang="es-ES" dirty="0" smtClean="0"/>
              <a:t>EN NIÑOS Y JÓVENES?</a:t>
            </a:r>
            <a:endParaRPr dirty="0"/>
          </a:p>
        </p:txBody>
      </p:sp>
    </p:spTree>
    <p:extLst>
      <p:ext uri="{BB962C8B-B14F-4D97-AF65-F5344CB8AC3E}">
        <p14:creationId xmlns:p14="http://schemas.microsoft.com/office/powerpoint/2010/main" val="160225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xfrm>
            <a:off x="5892800" y="6370339"/>
            <a:ext cx="6705600" cy="2829522"/>
          </a:xfrm>
          <a:prstGeom prst="rect">
            <a:avLst/>
          </a:prstGeom>
        </p:spPr>
        <p:txBody>
          <a:bodyPr/>
          <a:lstStyle>
            <a:lvl1pPr defTabSz="239522">
              <a:defRPr sz="6969"/>
            </a:lvl1pPr>
          </a:lstStyle>
          <a:p>
            <a:r>
              <a:rPr lang="es-ES" dirty="0"/>
              <a:t>L</a:t>
            </a:r>
            <a:r>
              <a:rPr dirty="0" smtClean="0"/>
              <a:t>a </a:t>
            </a:r>
            <a:r>
              <a:rPr dirty="0"/>
              <a:t>realidad </a:t>
            </a:r>
            <a:r>
              <a:rPr lang="es-ES" dirty="0" smtClean="0"/>
              <a:t>DE FONDO</a:t>
            </a:r>
            <a:r>
              <a:rPr dirty="0" smtClean="0"/>
              <a:t>: </a:t>
            </a:r>
            <a:r>
              <a:rPr lang="es-ES" dirty="0" smtClean="0"/>
              <a:t>UN</a:t>
            </a:r>
            <a:r>
              <a:rPr dirty="0" smtClean="0"/>
              <a:t> </a:t>
            </a:r>
            <a:r>
              <a:rPr dirty="0"/>
              <a:t>nuevo tipo de adultos</a:t>
            </a:r>
          </a:p>
        </p:txBody>
      </p:sp>
      <p:sp>
        <p:nvSpPr>
          <p:cNvPr id="203" name="Shape 203"/>
          <p:cNvSpPr>
            <a:spLocks noGrp="1"/>
          </p:cNvSpPr>
          <p:nvPr>
            <p:ph type="body" sz="quarter" idx="1"/>
          </p:nvPr>
        </p:nvSpPr>
        <p:spPr>
          <a:prstGeom prst="rect">
            <a:avLst/>
          </a:prstGeom>
        </p:spPr>
        <p:txBody>
          <a:bodyPr/>
          <a:lstStyle/>
          <a:p>
            <a:r>
              <a:t>FRÁGILES Y DESORIENTADOS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630995" cy="975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UN NUEVO TIPO DE ADULTOS</a:t>
            </a:r>
            <a:endParaRPr lang="es-ES_tradnl" dirty="0"/>
          </a:p>
        </p:txBody>
      </p:sp>
      <p:sp>
        <p:nvSpPr>
          <p:cNvPr id="4" name="Marcador de texto 3"/>
          <p:cNvSpPr>
            <a:spLocks noGrp="1"/>
          </p:cNvSpPr>
          <p:nvPr>
            <p:ph type="body" idx="1"/>
          </p:nvPr>
        </p:nvSpPr>
        <p:spPr>
          <a:xfrm>
            <a:off x="235974" y="1214203"/>
            <a:ext cx="12580374" cy="8364512"/>
          </a:xfrm>
        </p:spPr>
        <p:txBody>
          <a:bodyPr>
            <a:normAutofit fontScale="77500" lnSpcReduction="20000"/>
          </a:bodyPr>
          <a:lstStyle/>
          <a:p>
            <a:r>
              <a:rPr lang="es-ES_tradnl" dirty="0" smtClean="0">
                <a:solidFill>
                  <a:srgbClr val="002060"/>
                </a:solidFill>
              </a:rPr>
              <a:t>M</a:t>
            </a:r>
            <a:r>
              <a:rPr lang="es-ES" dirty="0" err="1" smtClean="0">
                <a:solidFill>
                  <a:srgbClr val="002060"/>
                </a:solidFill>
              </a:rPr>
              <a:t>ás</a:t>
            </a:r>
            <a:r>
              <a:rPr lang="es-ES" dirty="0" smtClean="0">
                <a:solidFill>
                  <a:srgbClr val="002060"/>
                </a:solidFill>
              </a:rPr>
              <a:t> que un nuevo tipo de niños y jóvenes, lo que ha irrumpido es un nuevo tipo de adultos. Estos adultos cambiaron su forma de relacionarse con los niños y esto, más todas las circunstancias de un nuevo entorno lleno de estímulos, generó la transformación de nuestros niños y jóvenes.</a:t>
            </a:r>
          </a:p>
          <a:p>
            <a:r>
              <a:rPr lang="es-ES" dirty="0" smtClean="0">
                <a:solidFill>
                  <a:srgbClr val="002060"/>
                </a:solidFill>
              </a:rPr>
              <a:t>Adultos inseguros, sin demasiadas certezas ni de lo relativo a sus propias vidas ni de lo que corresponde a su labor como formadores u orientadores.</a:t>
            </a:r>
          </a:p>
          <a:p>
            <a:r>
              <a:rPr lang="es-ES" dirty="0" smtClean="0">
                <a:solidFill>
                  <a:srgbClr val="002060"/>
                </a:solidFill>
              </a:rPr>
              <a:t>Adultos frágiles afectiva y emocionalmente, inmaduros y con dificultad para aceptar su adultez.</a:t>
            </a:r>
          </a:p>
          <a:p>
            <a:r>
              <a:rPr lang="es-ES" dirty="0" smtClean="0">
                <a:solidFill>
                  <a:srgbClr val="002060"/>
                </a:solidFill>
              </a:rPr>
              <a:t>Adultos con una ética gelatinosa</a:t>
            </a:r>
            <a:r>
              <a:rPr lang="es-ES" dirty="0" smtClean="0">
                <a:solidFill>
                  <a:srgbClr val="002060"/>
                </a:solidFill>
              </a:rPr>
              <a:t>, líquida, </a:t>
            </a:r>
            <a:r>
              <a:rPr lang="es-ES" dirty="0" smtClean="0">
                <a:solidFill>
                  <a:srgbClr val="002060"/>
                </a:solidFill>
              </a:rPr>
              <a:t>con dificultad para asumir la abnegación, la adversidad, los reveses y el sufrimiento.</a:t>
            </a:r>
          </a:p>
          <a:p>
            <a:r>
              <a:rPr lang="es-ES" dirty="0" smtClean="0">
                <a:solidFill>
                  <a:srgbClr val="002060"/>
                </a:solidFill>
              </a:rPr>
              <a:t>Adultos con poca espiritualidad, poca esperanza y poca fe.</a:t>
            </a:r>
          </a:p>
          <a:p>
            <a:r>
              <a:rPr lang="es-ES" dirty="0" smtClean="0">
                <a:solidFill>
                  <a:srgbClr val="002060"/>
                </a:solidFill>
              </a:rPr>
              <a:t>Adultos con crisis de identidad o de sentido existencial.</a:t>
            </a:r>
          </a:p>
          <a:p>
            <a:r>
              <a:rPr lang="es-ES" dirty="0" smtClean="0">
                <a:solidFill>
                  <a:srgbClr val="002060"/>
                </a:solidFill>
              </a:rPr>
              <a:t>Adultos con traumas y dolores de su pasado, deseando exorcizar ese pasado en sus niños y jóvenes.</a:t>
            </a:r>
          </a:p>
          <a:p>
            <a:r>
              <a:rPr lang="es-ES" dirty="0" smtClean="0">
                <a:solidFill>
                  <a:srgbClr val="002060"/>
                </a:solidFill>
              </a:rPr>
              <a:t>Adultos que centran su éxito en sus logros, en sus relaciones sociales, en sus posesiones materiales, en sus oportunidades de placeres y lujos y transfieren esa perspectiva de la vida a los niños y jóvenes.</a:t>
            </a:r>
            <a:endParaRPr lang="es-ES_tradnl" dirty="0">
              <a:solidFill>
                <a:srgbClr val="002060"/>
              </a:solidFill>
            </a:endParaRPr>
          </a:p>
        </p:txBody>
      </p:sp>
    </p:spTree>
    <p:extLst>
      <p:ext uri="{BB962C8B-B14F-4D97-AF65-F5344CB8AC3E}">
        <p14:creationId xmlns:p14="http://schemas.microsoft.com/office/powerpoint/2010/main" val="82559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496830" y="4480541"/>
            <a:ext cx="12011141" cy="1579920"/>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700">
                <a:solidFill>
                  <a:srgbClr val="0096FF"/>
                </a:solidFill>
                <a:latin typeface="Impact"/>
                <a:ea typeface="Impact"/>
                <a:cs typeface="Impact"/>
                <a:sym typeface="Impact"/>
              </a:defRPr>
            </a:lvl1pPr>
          </a:lstStyle>
          <a:p>
            <a:pPr algn="ctr"/>
            <a:r>
              <a:rPr lang="es-ES" sz="9600" dirty="0" smtClean="0">
                <a:solidFill>
                  <a:srgbClr val="FFC000"/>
                </a:solidFill>
                <a:effectLst>
                  <a:outerShdw blurRad="50800" dist="38100" dir="5400000" algn="t" rotWithShape="0">
                    <a:prstClr val="black">
                      <a:alpha val="40000"/>
                    </a:prstClr>
                  </a:outerShdw>
                </a:effectLst>
              </a:rPr>
              <a:t>NIÑOS Y JÓVENES DE HOY</a:t>
            </a:r>
            <a:endParaRPr dirty="0">
              <a:solidFill>
                <a:srgbClr val="FFC000"/>
              </a:solidFill>
              <a:effectLst>
                <a:outerShdw blurRad="50800" dist="38100" dir="5400000" algn="t" rotWithShape="0">
                  <a:prstClr val="black">
                    <a:alpha val="40000"/>
                  </a:prstClr>
                </a:outerShdw>
              </a:effectLst>
            </a:endParaRPr>
          </a:p>
        </p:txBody>
      </p:sp>
      <p:sp>
        <p:nvSpPr>
          <p:cNvPr id="169" name="Shape 169"/>
          <p:cNvSpPr/>
          <p:nvPr/>
        </p:nvSpPr>
        <p:spPr>
          <a:xfrm>
            <a:off x="496830" y="6344703"/>
            <a:ext cx="12011141" cy="1333698"/>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700">
                <a:solidFill>
                  <a:srgbClr val="0096FF"/>
                </a:solidFill>
                <a:latin typeface="Impact"/>
                <a:ea typeface="Impact"/>
                <a:cs typeface="Impact"/>
                <a:sym typeface="Impact"/>
              </a:defRPr>
            </a:lvl1pPr>
          </a:lstStyle>
          <a:p>
            <a:pPr algn="ctr"/>
            <a:r>
              <a:rPr lang="es-ES" sz="8000" dirty="0" smtClean="0">
                <a:solidFill>
                  <a:schemeClr val="accent1">
                    <a:lumMod val="60000"/>
                    <a:lumOff val="40000"/>
                  </a:schemeClr>
                </a:solidFill>
                <a:effectLst>
                  <a:outerShdw blurRad="50800" dist="38100" dir="5400000" algn="t" rotWithShape="0">
                    <a:prstClr val="black">
                      <a:alpha val="40000"/>
                    </a:prstClr>
                  </a:outerShdw>
                </a:effectLst>
              </a:rPr>
              <a:t>EL DESAFÍO DE ACOMPAÑAR</a:t>
            </a:r>
            <a:endParaRPr sz="8000" dirty="0">
              <a:solidFill>
                <a:schemeClr val="accent1">
                  <a:lumMod val="60000"/>
                  <a:lumOff val="40000"/>
                </a:schemeClr>
              </a:solidFill>
              <a:effectLst>
                <a:outerShdw blurRad="50800" dist="38100" dir="5400000" algn="t" rotWithShape="0">
                  <a:prstClr val="black">
                    <a:alpha val="40000"/>
                  </a:prstClr>
                </a:outerShdw>
              </a:effectLs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159" y="508725"/>
            <a:ext cx="4210812" cy="2372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30" y="555206"/>
            <a:ext cx="2488114" cy="23263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UN NUEVO TIPO DE </a:t>
            </a:r>
            <a:r>
              <a:rPr lang="es-ES_tradnl" dirty="0" smtClean="0"/>
              <a:t>ROL PATERNAL - MATERNAL</a:t>
            </a:r>
            <a:endParaRPr lang="es-ES_tradnl" dirty="0"/>
          </a:p>
        </p:txBody>
      </p:sp>
      <p:sp>
        <p:nvSpPr>
          <p:cNvPr id="4" name="Marcador de texto 3"/>
          <p:cNvSpPr>
            <a:spLocks noGrp="1"/>
          </p:cNvSpPr>
          <p:nvPr>
            <p:ph type="body" idx="1"/>
          </p:nvPr>
        </p:nvSpPr>
        <p:spPr>
          <a:xfrm>
            <a:off x="235974" y="1214203"/>
            <a:ext cx="12580374" cy="8364512"/>
          </a:xfrm>
        </p:spPr>
        <p:txBody>
          <a:bodyPr>
            <a:normAutofit lnSpcReduction="10000"/>
          </a:bodyPr>
          <a:lstStyle/>
          <a:p>
            <a:r>
              <a:rPr lang="es-ES_tradnl" dirty="0" smtClean="0">
                <a:solidFill>
                  <a:srgbClr val="002060"/>
                </a:solidFill>
              </a:rPr>
              <a:t>Este cambio de los adultos en cuanto adultos, ha llevado a una transformación dramática en la manera de concebir el papel del padre, de la madre, del cuidador en cuanto labor de crianza.</a:t>
            </a:r>
          </a:p>
          <a:p>
            <a:r>
              <a:rPr lang="es-ES_tradnl" dirty="0" smtClean="0">
                <a:solidFill>
                  <a:srgbClr val="002060"/>
                </a:solidFill>
              </a:rPr>
              <a:t>De hecho, desaparece el énfasis en la crianza (“criar al niño o a la niña para que sea una persona de bien”) y se pone una nuevo énfasis en:</a:t>
            </a:r>
          </a:p>
          <a:p>
            <a:pPr lvl="1"/>
            <a:r>
              <a:rPr lang="es-ES_tradnl" dirty="0" smtClean="0">
                <a:solidFill>
                  <a:srgbClr val="002060"/>
                </a:solidFill>
              </a:rPr>
              <a:t>Proveer bienes, servicios y oportunidades</a:t>
            </a:r>
          </a:p>
          <a:p>
            <a:pPr lvl="1"/>
            <a:r>
              <a:rPr lang="es-ES_tradnl" dirty="0" smtClean="0">
                <a:solidFill>
                  <a:srgbClr val="002060"/>
                </a:solidFill>
              </a:rPr>
              <a:t>Hacer las veces de facilitadores quitando retos, evitando obstáculos, abaratando las metas, minimizando las frustraciones</a:t>
            </a:r>
          </a:p>
          <a:p>
            <a:pPr lvl="1"/>
            <a:r>
              <a:rPr lang="es-ES_tradnl" dirty="0" smtClean="0">
                <a:solidFill>
                  <a:srgbClr val="002060"/>
                </a:solidFill>
              </a:rPr>
              <a:t>Convertirse en defensores de oficio de los niños asumiendo que los demás, especialmente la Escuela, es menos un socio y más un enemigo que hay que vencer.</a:t>
            </a:r>
            <a:endParaRPr lang="es-ES_tradnl" dirty="0">
              <a:solidFill>
                <a:srgbClr val="002060"/>
              </a:solidFill>
            </a:endParaRPr>
          </a:p>
        </p:txBody>
      </p:sp>
    </p:spTree>
    <p:extLst>
      <p:ext uri="{BB962C8B-B14F-4D97-AF65-F5344CB8AC3E}">
        <p14:creationId xmlns:p14="http://schemas.microsoft.com/office/powerpoint/2010/main" val="1715757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rPr lang="es-ES" dirty="0" smtClean="0"/>
              <a:t>EMILIO CALATAYUD</a:t>
            </a:r>
            <a:endParaRPr dirty="0"/>
          </a:p>
        </p:txBody>
      </p:sp>
      <p:sp>
        <p:nvSpPr>
          <p:cNvPr id="180" name="Shape 180"/>
          <p:cNvSpPr>
            <a:spLocks noGrp="1"/>
          </p:cNvSpPr>
          <p:nvPr>
            <p:ph type="body" idx="1"/>
          </p:nvPr>
        </p:nvSpPr>
        <p:spPr>
          <a:xfrm>
            <a:off x="406400" y="3239920"/>
            <a:ext cx="11819434" cy="6124247"/>
          </a:xfrm>
          <a:prstGeom prst="rect">
            <a:avLst/>
          </a:prstGeom>
        </p:spPr>
        <p:txBody>
          <a:bodyPr>
            <a:normAutofit fontScale="92500" lnSpcReduction="10000"/>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rPr dirty="0" smtClean="0"/>
              <a:t>“</a:t>
            </a:r>
            <a:r>
              <a:rPr lang="es-ES_tradnl" dirty="0"/>
              <a:t>Es mucho más difícil ser padres hoy porque no tenemos autoridad. Nos la quitó </a:t>
            </a:r>
            <a:r>
              <a:rPr lang="es-ES_tradnl" dirty="0" smtClean="0"/>
              <a:t>el gobierno de Zapatero</a:t>
            </a:r>
            <a:r>
              <a:rPr lang="es-ES_tradnl" dirty="0"/>
              <a:t>: el derecho de corregir de forma razonada a nuestros hijos se suprimió en 2007. Cuando yo tenía cuatro años y eran las dos de la tarde, mis </a:t>
            </a:r>
            <a:r>
              <a:rPr lang="es-ES_tradnl" dirty="0" smtClean="0"/>
              <a:t>padres </a:t>
            </a:r>
            <a:r>
              <a:rPr lang="es-ES_tradnl" dirty="0" err="1" smtClean="0"/>
              <a:t>dec</a:t>
            </a:r>
            <a:r>
              <a:rPr lang="es-ES" dirty="0" err="1" smtClean="0"/>
              <a:t>ían</a:t>
            </a:r>
            <a:r>
              <a:rPr lang="es-ES_tradnl" dirty="0" smtClean="0"/>
              <a:t>: </a:t>
            </a:r>
            <a:r>
              <a:rPr lang="es-ES_tradnl" i="1" dirty="0"/>
              <a:t>"Niño, cómete la sopa". </a:t>
            </a:r>
            <a:r>
              <a:rPr lang="es-ES_tradnl" dirty="0"/>
              <a:t>Y el niño, que soy yo: </a:t>
            </a:r>
            <a:r>
              <a:rPr lang="es-ES_tradnl" i="1" dirty="0"/>
              <a:t>"No me la como". </a:t>
            </a:r>
            <a:r>
              <a:rPr lang="es-ES_tradnl" dirty="0"/>
              <a:t>Pescozón y te comías la sopa. Si no te comías la sopa, te la tomabas de merienda. Y si no, te la cenabas. Así que a las diez de la noche la sopa estaba tomada... Ahora llega el padre </a:t>
            </a:r>
            <a:r>
              <a:rPr lang="es-ES_tradnl" dirty="0" smtClean="0"/>
              <a:t>posconstitucional </a:t>
            </a:r>
            <a:r>
              <a:rPr lang="es-ES_tradnl" dirty="0"/>
              <a:t>con el hijo de cuatro años que dice que no se quiere tomar la </a:t>
            </a:r>
            <a:r>
              <a:rPr lang="es-ES_tradnl" dirty="0" smtClean="0"/>
              <a:t>sopa, y le </a:t>
            </a:r>
            <a:r>
              <a:rPr lang="es-ES_tradnl" dirty="0"/>
              <a:t>dice: </a:t>
            </a:r>
            <a:r>
              <a:rPr lang="es-ES_tradnl" i="1" dirty="0"/>
              <a:t>"Nene, creo que te debes comer la sopa, porque si no entramos en un periodo de anorexia perjudicial para tu salud. No obstante tú decides".</a:t>
            </a:r>
            <a:r>
              <a:rPr lang="es-ES_tradnl" dirty="0"/>
              <a:t> Total, que ni se come, ni se merienda, ni se cena la sopa. Al final tiramos la sopa y le hacemos al niño una hamburguesa con </a:t>
            </a:r>
            <a:r>
              <a:rPr lang="es-ES_tradnl" dirty="0" smtClean="0"/>
              <a:t>papas </a:t>
            </a:r>
            <a:r>
              <a:rPr lang="es-ES_tradnl" dirty="0"/>
              <a:t>fritas.</a:t>
            </a:r>
            <a:r>
              <a:rPr dirty="0" smtClean="0"/>
              <a:t>”.</a:t>
            </a:r>
            <a:endParaRPr dirty="0"/>
          </a:p>
        </p:txBody>
      </p:sp>
      <p:sp>
        <p:nvSpPr>
          <p:cNvPr id="182" name="Shape 182"/>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ENTREVISTA A UN JUEZ DE MENORES – EL MUNDO, 22-08-2016 </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7329" y="292099"/>
            <a:ext cx="2022988" cy="29741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12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body" idx="13"/>
          </p:nvPr>
        </p:nvSpPr>
        <p:spPr>
          <a:xfrm>
            <a:off x="889000" y="2908300"/>
            <a:ext cx="11226800" cy="3784601"/>
          </a:xfrm>
          <a:prstGeom prst="rect">
            <a:avLst/>
          </a:prstGeom>
        </p:spPr>
        <p:txBody>
          <a:bodyPr/>
          <a:lstStyle>
            <a:lvl1pPr>
              <a:defRPr sz="4800"/>
            </a:lvl1pPr>
          </a:lstStyle>
          <a:p>
            <a:r>
              <a:t>“Yo era sobreprotectora, lo llevaba, lo recogía, yo lo dominaba todo, o creía que lo hacía. Casi pierde quinto de primaria y yo hice que el rector lo pasara así fuera con matrícula condicional; en noveno hice lo mismo. Yo le construía la vida, no lo dejaba enfrentar sus errores”.  </a:t>
            </a:r>
          </a:p>
        </p:txBody>
      </p:sp>
      <p:sp>
        <p:nvSpPr>
          <p:cNvPr id="190" name="Shape 190"/>
          <p:cNvSpPr>
            <a:spLocks noGrp="1"/>
          </p:cNvSpPr>
          <p:nvPr>
            <p:ph type="body" idx="14"/>
          </p:nvPr>
        </p:nvSpPr>
        <p:spPr>
          <a:xfrm>
            <a:off x="406400" y="7789333"/>
            <a:ext cx="12192000" cy="1625603"/>
          </a:xfrm>
          <a:prstGeom prst="rect">
            <a:avLst/>
          </a:prstGeom>
        </p:spPr>
        <p:txBody>
          <a:bodyPr/>
          <a:lstStyle/>
          <a:p>
            <a:r>
              <a:t>Relato de una madre que vio a su hijo transformado por la droga</a:t>
            </a:r>
          </a:p>
        </p:txBody>
      </p:sp>
      <p:sp>
        <p:nvSpPr>
          <p:cNvPr id="191" name="Shape 191"/>
          <p:cNvSpPr>
            <a:spLocks noGrp="1"/>
          </p:cNvSpPr>
          <p:nvPr>
            <p:ph type="body" idx="15"/>
          </p:nvPr>
        </p:nvSpPr>
        <p:spPr>
          <a:prstGeom prst="rect">
            <a:avLst/>
          </a:prstGeom>
        </p:spPr>
        <p:txBody>
          <a:bodyPr/>
          <a:lstStyle/>
          <a:p>
            <a:r>
              <a:t>PARA COMENZAR - EL TIEMPO 01/07/2016</a:t>
            </a:r>
          </a:p>
        </p:txBody>
      </p:sp>
    </p:spTree>
    <p:extLst>
      <p:ext uri="{BB962C8B-B14F-4D97-AF65-F5344CB8AC3E}">
        <p14:creationId xmlns:p14="http://schemas.microsoft.com/office/powerpoint/2010/main" val="13263779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body" idx="13"/>
          </p:nvPr>
        </p:nvSpPr>
        <p:spPr>
          <a:xfrm>
            <a:off x="584617" y="2563318"/>
            <a:ext cx="11797258" cy="4977773"/>
          </a:xfrm>
          <a:prstGeom prst="rect">
            <a:avLst/>
          </a:prstGeom>
        </p:spPr>
        <p:txBody>
          <a:bodyPr/>
          <a:lstStyle>
            <a:lvl1pPr>
              <a:defRPr sz="4800"/>
            </a:lvl1pPr>
          </a:lstStyle>
          <a:p>
            <a:r>
              <a:rPr sz="4400" dirty="0" smtClean="0"/>
              <a:t>“</a:t>
            </a:r>
            <a:r>
              <a:rPr lang="es-ES_tradnl" sz="4400" dirty="0"/>
              <a:t>Me llamó el rector para decirme que le habían encontrado marihuana. Yo lo defendí, le creí todo lo que me dijo, que la droga no era de él, que era de un amigo, yo terminaba diciendo ‘pobrecito, lo van a echar’. Y como trabajaba en un ente de control, me armaba de toda la ley para no dejar que le pasara nada. Ahora entiendo cuán atados de manos están los colegios para poner orden, pero en ese momento yo actuaba como mamá loca</a:t>
            </a:r>
            <a:r>
              <a:rPr sz="4400" dirty="0" smtClean="0"/>
              <a:t>”.  </a:t>
            </a:r>
            <a:endParaRPr sz="4400" dirty="0"/>
          </a:p>
        </p:txBody>
      </p:sp>
      <p:sp>
        <p:nvSpPr>
          <p:cNvPr id="190" name="Shape 190"/>
          <p:cNvSpPr>
            <a:spLocks noGrp="1"/>
          </p:cNvSpPr>
          <p:nvPr>
            <p:ph type="body" idx="14"/>
          </p:nvPr>
        </p:nvSpPr>
        <p:spPr>
          <a:xfrm>
            <a:off x="406400" y="7789333"/>
            <a:ext cx="12192000" cy="1625603"/>
          </a:xfrm>
          <a:prstGeom prst="rect">
            <a:avLst/>
          </a:prstGeom>
        </p:spPr>
        <p:txBody>
          <a:bodyPr/>
          <a:lstStyle/>
          <a:p>
            <a:r>
              <a:t>Relato de una madre que vio a su hijo transformado por la droga</a:t>
            </a:r>
          </a:p>
        </p:txBody>
      </p:sp>
      <p:sp>
        <p:nvSpPr>
          <p:cNvPr id="191" name="Shape 191"/>
          <p:cNvSpPr>
            <a:spLocks noGrp="1"/>
          </p:cNvSpPr>
          <p:nvPr>
            <p:ph type="body" idx="15"/>
          </p:nvPr>
        </p:nvSpPr>
        <p:spPr>
          <a:prstGeom prst="rect">
            <a:avLst/>
          </a:prstGeom>
        </p:spPr>
        <p:txBody>
          <a:bodyPr/>
          <a:lstStyle/>
          <a:p>
            <a:r>
              <a:t>PARA COMENZAR - EL TIEMPO 01/07/2016</a:t>
            </a:r>
          </a:p>
        </p:txBody>
      </p:sp>
    </p:spTree>
    <p:extLst>
      <p:ext uri="{BB962C8B-B14F-4D97-AF65-F5344CB8AC3E}">
        <p14:creationId xmlns:p14="http://schemas.microsoft.com/office/powerpoint/2010/main" val="10405603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5892800" y="6370339"/>
            <a:ext cx="6705600" cy="2829522"/>
          </a:xfrm>
          <a:prstGeom prst="rect">
            <a:avLst/>
          </a:prstGeom>
        </p:spPr>
        <p:txBody>
          <a:bodyPr/>
          <a:lstStyle>
            <a:lvl1pPr defTabSz="327152">
              <a:defRPr sz="7112"/>
            </a:lvl1pPr>
          </a:lstStyle>
          <a:p>
            <a:r>
              <a:rPr lang="es-ES" dirty="0" smtClean="0"/>
              <a:t>LOS NIÑOS Y JÓVENES DE HOY</a:t>
            </a:r>
            <a:endParaRPr dirty="0"/>
          </a:p>
        </p:txBody>
      </p:sp>
      <p:sp>
        <p:nvSpPr>
          <p:cNvPr id="211" name="Shape 211"/>
          <p:cNvSpPr>
            <a:spLocks noGrp="1"/>
          </p:cNvSpPr>
          <p:nvPr>
            <p:ph type="body" sz="quarter" idx="1"/>
          </p:nvPr>
        </p:nvSpPr>
        <p:spPr>
          <a:prstGeom prst="rect">
            <a:avLst/>
          </a:prstGeom>
        </p:spPr>
        <p:txBody>
          <a:bodyPr/>
          <a:lstStyle/>
          <a:p>
            <a:r>
              <a:rPr lang="es-ES" dirty="0" smtClean="0"/>
              <a:t>EL RESULTADO</a:t>
            </a:r>
            <a:endParaRPr dirty="0"/>
          </a:p>
        </p:txBody>
      </p:sp>
      <p:pic>
        <p:nvPicPr>
          <p:cNvPr id="3" name="Marcador de imagen 2"/>
          <p:cNvPicPr>
            <a:picLocks noGrp="1" noChangeAspect="1"/>
          </p:cNvPicPr>
          <p:nvPr>
            <p:ph type="pic" idx="13"/>
          </p:nvPr>
        </p:nvPicPr>
        <p:blipFill>
          <a:blip r:embed="rId2">
            <a:extLst>
              <a:ext uri="{28A0092B-C50C-407E-A947-70E740481C1C}">
                <a14:useLocalDpi xmlns:a14="http://schemas.microsoft.com/office/drawing/2010/main" val="0"/>
              </a:ext>
            </a:extLst>
          </a:blip>
          <a:srcRect l="5271" r="5271"/>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LOS NIÑOS Y J</a:t>
            </a:r>
            <a:r>
              <a:rPr lang="es-ES" dirty="0" smtClean="0"/>
              <a:t>ÓVENES DE HOY </a:t>
            </a:r>
            <a:r>
              <a:rPr lang="es-ES" dirty="0" smtClean="0">
                <a:solidFill>
                  <a:schemeClr val="accent5"/>
                </a:solidFill>
              </a:rPr>
              <a:t>1</a:t>
            </a:r>
            <a:endParaRPr lang="es-ES_tradnl" dirty="0">
              <a:solidFill>
                <a:schemeClr val="accent5"/>
              </a:solidFill>
            </a:endParaRPr>
          </a:p>
        </p:txBody>
      </p:sp>
      <p:sp>
        <p:nvSpPr>
          <p:cNvPr id="4" name="Marcador de texto 3"/>
          <p:cNvSpPr>
            <a:spLocks noGrp="1"/>
          </p:cNvSpPr>
          <p:nvPr>
            <p:ph type="body" idx="1"/>
          </p:nvPr>
        </p:nvSpPr>
        <p:spPr>
          <a:xfrm>
            <a:off x="235974" y="1214203"/>
            <a:ext cx="12580374" cy="8364512"/>
          </a:xfrm>
        </p:spPr>
        <p:txBody>
          <a:bodyPr>
            <a:normAutofit lnSpcReduction="10000"/>
          </a:bodyPr>
          <a:lstStyle/>
          <a:p>
            <a:r>
              <a:rPr lang="es-ES_tradnl" dirty="0" smtClean="0">
                <a:solidFill>
                  <a:srgbClr val="002060"/>
                </a:solidFill>
              </a:rPr>
              <a:t>Hijos de la soledad y del abandono, de un nuevo tipo de abandono: </a:t>
            </a:r>
            <a:r>
              <a:rPr lang="es-ES_tradnl" dirty="0" err="1" smtClean="0">
                <a:solidFill>
                  <a:srgbClr val="002060"/>
                </a:solidFill>
              </a:rPr>
              <a:t>hu</a:t>
            </a:r>
            <a:r>
              <a:rPr lang="es-ES" dirty="0" err="1" smtClean="0">
                <a:solidFill>
                  <a:srgbClr val="002060"/>
                </a:solidFill>
              </a:rPr>
              <a:t>érfanos</a:t>
            </a:r>
            <a:r>
              <a:rPr lang="es-ES" dirty="0" smtClean="0">
                <a:solidFill>
                  <a:srgbClr val="002060"/>
                </a:solidFill>
              </a:rPr>
              <a:t> de padres vivos. </a:t>
            </a:r>
          </a:p>
          <a:p>
            <a:r>
              <a:rPr lang="es-ES_tradnl" dirty="0" smtClean="0">
                <a:solidFill>
                  <a:srgbClr val="002060"/>
                </a:solidFill>
              </a:rPr>
              <a:t>Con serios problemas de autoestima y de </a:t>
            </a:r>
            <a:r>
              <a:rPr lang="es-ES_tradnl" dirty="0" err="1" smtClean="0">
                <a:solidFill>
                  <a:srgbClr val="002060"/>
                </a:solidFill>
              </a:rPr>
              <a:t>autoaceptaci</a:t>
            </a:r>
            <a:r>
              <a:rPr lang="es-ES" dirty="0" err="1" smtClean="0">
                <a:solidFill>
                  <a:srgbClr val="002060"/>
                </a:solidFill>
              </a:rPr>
              <a:t>ón</a:t>
            </a:r>
            <a:r>
              <a:rPr lang="es-ES" dirty="0" smtClean="0">
                <a:solidFill>
                  <a:srgbClr val="002060"/>
                </a:solidFill>
              </a:rPr>
              <a:t> en lo físico y corporal, en lo social, en lo emocional y temperamental. </a:t>
            </a:r>
          </a:p>
          <a:p>
            <a:r>
              <a:rPr lang="es-ES" dirty="0" smtClean="0">
                <a:solidFill>
                  <a:srgbClr val="002060"/>
                </a:solidFill>
              </a:rPr>
              <a:t>Poco utópicos, con grandes dificultades para verse como protagonistas de un bello Proyecto de Vida y, al carecer de éste, con tendencia a descuidar su presente por no tener claro que deben preservarse para un gran futuro.</a:t>
            </a:r>
          </a:p>
          <a:p>
            <a:r>
              <a:rPr lang="es-ES" dirty="0" smtClean="0">
                <a:solidFill>
                  <a:srgbClr val="002060"/>
                </a:solidFill>
              </a:rPr>
              <a:t>Frágiles y muy vulnerables ante las dificultades, los fracasos, las adversidades, las decepciones, especialmente las de sí mismos. </a:t>
            </a:r>
          </a:p>
          <a:p>
            <a:r>
              <a:rPr lang="es-ES" dirty="0" smtClean="0">
                <a:solidFill>
                  <a:srgbClr val="002060"/>
                </a:solidFill>
              </a:rPr>
              <a:t>Con limitadas capacidades para el manejo de las emociones (ira, efusividad, tristeza, aburrimiento). </a:t>
            </a:r>
            <a:endParaRPr lang="es-ES_tradnl" dirty="0">
              <a:solidFill>
                <a:srgbClr val="002060"/>
              </a:solidFill>
            </a:endParaRPr>
          </a:p>
        </p:txBody>
      </p:sp>
    </p:spTree>
    <p:extLst>
      <p:ext uri="{BB962C8B-B14F-4D97-AF65-F5344CB8AC3E}">
        <p14:creationId xmlns:p14="http://schemas.microsoft.com/office/powerpoint/2010/main" val="1862842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LOS NIÑOS Y J</a:t>
            </a:r>
            <a:r>
              <a:rPr lang="es-ES" dirty="0" smtClean="0"/>
              <a:t>ÓVENES DE HOY </a:t>
            </a:r>
            <a:r>
              <a:rPr lang="es-ES" dirty="0" smtClean="0">
                <a:solidFill>
                  <a:schemeClr val="accent5"/>
                </a:solidFill>
              </a:rPr>
              <a:t>2</a:t>
            </a:r>
            <a:endParaRPr lang="es-ES_tradnl" dirty="0">
              <a:solidFill>
                <a:schemeClr val="accent5"/>
              </a:solidFill>
            </a:endParaRPr>
          </a:p>
        </p:txBody>
      </p:sp>
      <p:sp>
        <p:nvSpPr>
          <p:cNvPr id="4" name="Marcador de texto 3"/>
          <p:cNvSpPr>
            <a:spLocks noGrp="1"/>
          </p:cNvSpPr>
          <p:nvPr>
            <p:ph type="body" idx="1"/>
          </p:nvPr>
        </p:nvSpPr>
        <p:spPr>
          <a:xfrm>
            <a:off x="235974" y="1214203"/>
            <a:ext cx="12580374" cy="8364512"/>
          </a:xfrm>
        </p:spPr>
        <p:txBody>
          <a:bodyPr>
            <a:normAutofit lnSpcReduction="10000"/>
          </a:bodyPr>
          <a:lstStyle/>
          <a:p>
            <a:r>
              <a:rPr lang="es-ES_tradnl" dirty="0" smtClean="0">
                <a:solidFill>
                  <a:srgbClr val="002060"/>
                </a:solidFill>
              </a:rPr>
              <a:t>Con serias limitaciones para manejar su </a:t>
            </a:r>
            <a:r>
              <a:rPr lang="es-ES_tradnl" dirty="0" err="1" smtClean="0">
                <a:solidFill>
                  <a:srgbClr val="002060"/>
                </a:solidFill>
              </a:rPr>
              <a:t>socializaci</a:t>
            </a:r>
            <a:r>
              <a:rPr lang="es-ES" dirty="0" err="1" smtClean="0">
                <a:solidFill>
                  <a:srgbClr val="002060"/>
                </a:solidFill>
              </a:rPr>
              <a:t>ón</a:t>
            </a:r>
            <a:r>
              <a:rPr lang="es-ES" dirty="0" smtClean="0">
                <a:solidFill>
                  <a:srgbClr val="002060"/>
                </a:solidFill>
              </a:rPr>
              <a:t> y las relaciones interpersonales (incluso familiares), prefiriendo en ocasiones los encuentros virtuales a los reales. </a:t>
            </a:r>
          </a:p>
          <a:p>
            <a:r>
              <a:rPr lang="es-ES" dirty="0" smtClean="0">
                <a:solidFill>
                  <a:srgbClr val="002060"/>
                </a:solidFill>
              </a:rPr>
              <a:t>Con tendencia al individualismo, a pensar primero en sí mismos, en sus gustos y necesidades, antes que en los otros. En este sentido, con dificultades para sentir que pertenecen a algo: familia, institución, religión, nación.</a:t>
            </a:r>
          </a:p>
          <a:p>
            <a:r>
              <a:rPr lang="es-ES" dirty="0" smtClean="0">
                <a:solidFill>
                  <a:srgbClr val="002060"/>
                </a:solidFill>
              </a:rPr>
              <a:t>Muy desconcertados en lo ético, buscando más bien sentirse a gusto que hacer lo correcto.</a:t>
            </a:r>
          </a:p>
          <a:p>
            <a:r>
              <a:rPr lang="es-ES" dirty="0" smtClean="0">
                <a:solidFill>
                  <a:srgbClr val="002060"/>
                </a:solidFill>
              </a:rPr>
              <a:t>Acostumbrados a llenar los vacíos y anhelos con bienestar y posesiones materiales o experiencias emocionantes.</a:t>
            </a:r>
          </a:p>
          <a:p>
            <a:r>
              <a:rPr lang="es-ES" dirty="0" smtClean="0">
                <a:solidFill>
                  <a:srgbClr val="002060"/>
                </a:solidFill>
              </a:rPr>
              <a:t>Rodeados de un ambiente muy erotizado y, por ende, erotizados ellos también y con confusiones en su rol de género.</a:t>
            </a:r>
            <a:endParaRPr lang="es-ES_tradnl" dirty="0">
              <a:solidFill>
                <a:srgbClr val="002060"/>
              </a:solidFill>
            </a:endParaRPr>
          </a:p>
        </p:txBody>
      </p:sp>
    </p:spTree>
    <p:extLst>
      <p:ext uri="{BB962C8B-B14F-4D97-AF65-F5344CB8AC3E}">
        <p14:creationId xmlns:p14="http://schemas.microsoft.com/office/powerpoint/2010/main" val="1957598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LOS NIÑOS Y J</a:t>
            </a:r>
            <a:r>
              <a:rPr lang="es-ES" dirty="0" smtClean="0"/>
              <a:t>ÓVENES DE HOY </a:t>
            </a:r>
            <a:r>
              <a:rPr lang="es-ES" dirty="0" smtClean="0">
                <a:solidFill>
                  <a:schemeClr val="accent5"/>
                </a:solidFill>
              </a:rPr>
              <a:t>3</a:t>
            </a:r>
            <a:endParaRPr lang="es-ES_tradnl" dirty="0">
              <a:solidFill>
                <a:schemeClr val="accent5"/>
              </a:solidFill>
            </a:endParaRPr>
          </a:p>
        </p:txBody>
      </p:sp>
      <p:sp>
        <p:nvSpPr>
          <p:cNvPr id="4" name="Marcador de texto 3"/>
          <p:cNvSpPr>
            <a:spLocks noGrp="1"/>
          </p:cNvSpPr>
          <p:nvPr>
            <p:ph type="body" idx="1"/>
          </p:nvPr>
        </p:nvSpPr>
        <p:spPr>
          <a:xfrm>
            <a:off x="235974" y="1214203"/>
            <a:ext cx="12580374" cy="8364512"/>
          </a:xfrm>
        </p:spPr>
        <p:txBody>
          <a:bodyPr>
            <a:normAutofit/>
          </a:bodyPr>
          <a:lstStyle/>
          <a:p>
            <a:r>
              <a:rPr lang="es-ES_tradnl" dirty="0" smtClean="0">
                <a:solidFill>
                  <a:srgbClr val="002060"/>
                </a:solidFill>
              </a:rPr>
              <a:t>Con el convencimiento de que la libertad es el m</a:t>
            </a:r>
            <a:r>
              <a:rPr lang="es-ES" dirty="0" err="1" smtClean="0">
                <a:solidFill>
                  <a:srgbClr val="002060"/>
                </a:solidFill>
              </a:rPr>
              <a:t>ás</a:t>
            </a:r>
            <a:r>
              <a:rPr lang="es-ES" dirty="0" smtClean="0">
                <a:solidFill>
                  <a:srgbClr val="002060"/>
                </a:solidFill>
              </a:rPr>
              <a:t> alto valor y consiste en hacer lo que se quiere y porque se quiere.</a:t>
            </a:r>
          </a:p>
          <a:p>
            <a:r>
              <a:rPr lang="es-ES" dirty="0" smtClean="0">
                <a:solidFill>
                  <a:srgbClr val="002060"/>
                </a:solidFill>
              </a:rPr>
              <a:t>Con una visión “light” de la vida, del conocimiento, del arte, de la espiritualidad. En este sentido “¡</a:t>
            </a:r>
            <a:r>
              <a:rPr lang="es-ES" dirty="0">
                <a:solidFill>
                  <a:srgbClr val="002060"/>
                </a:solidFill>
              </a:rPr>
              <a:t>q</a:t>
            </a:r>
            <a:r>
              <a:rPr lang="es-ES" dirty="0" smtClean="0">
                <a:solidFill>
                  <a:srgbClr val="002060"/>
                </a:solidFill>
              </a:rPr>
              <a:t>ué fuerte!” no es una expresión positiva, sino negativa.</a:t>
            </a:r>
          </a:p>
          <a:p>
            <a:r>
              <a:rPr lang="es-ES" dirty="0" smtClean="0">
                <a:solidFill>
                  <a:srgbClr val="002060"/>
                </a:solidFill>
              </a:rPr>
              <a:t>Con la tendencia a creer que la vida vale la pena y se justifica, si es divertida, entretenida y feliz (entendida la felicidad en términos de disfrute y goce, de abundancia y posesión de lo deseado). </a:t>
            </a:r>
          </a:p>
          <a:p>
            <a:r>
              <a:rPr lang="es-ES" dirty="0" smtClean="0">
                <a:solidFill>
                  <a:srgbClr val="002060"/>
                </a:solidFill>
              </a:rPr>
              <a:t>Y justo por lo anterior, con serios problemas de depresión y pérdida del sentido existencial si la vida no se acomoda a esa expectativa de lo divertido y fácilmente gozoso.</a:t>
            </a:r>
            <a:endParaRPr lang="es-ES_tradnl" dirty="0">
              <a:solidFill>
                <a:srgbClr val="002060"/>
              </a:solidFill>
            </a:endParaRPr>
          </a:p>
        </p:txBody>
      </p:sp>
    </p:spTree>
    <p:extLst>
      <p:ext uri="{BB962C8B-B14F-4D97-AF65-F5344CB8AC3E}">
        <p14:creationId xmlns:p14="http://schemas.microsoft.com/office/powerpoint/2010/main" val="706453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rPr lang="es-ES" dirty="0" smtClean="0"/>
              <a:t>GUILLERMO CARVAJAL</a:t>
            </a:r>
            <a:endParaRPr dirty="0"/>
          </a:p>
        </p:txBody>
      </p:sp>
      <p:sp>
        <p:nvSpPr>
          <p:cNvPr id="180" name="Shape 180"/>
          <p:cNvSpPr>
            <a:spLocks noGrp="1"/>
          </p:cNvSpPr>
          <p:nvPr>
            <p:ph type="body" idx="1"/>
          </p:nvPr>
        </p:nvSpPr>
        <p:spPr>
          <a:xfrm>
            <a:off x="406400" y="3090574"/>
            <a:ext cx="12192000" cy="6353230"/>
          </a:xfrm>
          <a:prstGeom prst="rect">
            <a:avLst/>
          </a:prstGeom>
        </p:spPr>
        <p:txBody>
          <a:bodyPr>
            <a:normAutofit/>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rPr dirty="0" smtClean="0"/>
              <a:t>“</a:t>
            </a:r>
            <a:r>
              <a:rPr lang="es-ES_tradnl" dirty="0" smtClean="0"/>
              <a:t>Estamos </a:t>
            </a:r>
            <a:r>
              <a:rPr lang="es-ES_tradnl" dirty="0"/>
              <a:t>ante un nuevo ser </a:t>
            </a:r>
            <a:r>
              <a:rPr lang="es-ES_tradnl" dirty="0" smtClean="0"/>
              <a:t>humano </a:t>
            </a:r>
            <a:r>
              <a:rPr lang="es-ES_tradnl" dirty="0"/>
              <a:t>que se caracteriza por su bajo nivel de frustración y por estar propenso a autodestruirse. Es egoísta, abandonó cualquier forma de espiritualidad y su manera de relacionarse con otros es </a:t>
            </a:r>
            <a:r>
              <a:rPr lang="es-ES_tradnl" dirty="0" smtClean="0"/>
              <a:t>diferente. No </a:t>
            </a:r>
            <a:r>
              <a:rPr lang="es-ES_tradnl" dirty="0"/>
              <a:t>busca el compromiso, sino la satisfacción inmediata de los deseos, la sexualidad cruda y desafectada y por eso los noviazgos, por ejemplo, están siendo reemplazados por relaciones espontáneas basadas en el sexo. </a:t>
            </a:r>
            <a:r>
              <a:rPr lang="es-ES_tradnl" dirty="0" smtClean="0"/>
              <a:t>A </a:t>
            </a:r>
            <a:r>
              <a:rPr lang="es-ES_tradnl" dirty="0"/>
              <a:t>esto se suma un marcado rechazo a la escuela, un constante aburrimiento e infelicidad</a:t>
            </a:r>
            <a:r>
              <a:rPr lang="es-ES_tradnl" dirty="0" smtClean="0"/>
              <a:t>. (</a:t>
            </a:r>
            <a:r>
              <a:rPr lang="is-IS" dirty="0" smtClean="0"/>
              <a:t>…)</a:t>
            </a:r>
            <a:r>
              <a:rPr lang="es-ES_tradnl" dirty="0"/>
              <a:t> La llamada generación net es brillante, pero terriblemente </a:t>
            </a:r>
            <a:r>
              <a:rPr lang="es-ES_tradnl" dirty="0" smtClean="0"/>
              <a:t>vulnerable e </a:t>
            </a:r>
            <a:r>
              <a:rPr lang="es-ES_tradnl" dirty="0"/>
              <a:t>influenciable.</a:t>
            </a:r>
            <a:r>
              <a:rPr lang="is-IS" dirty="0" smtClean="0"/>
              <a:t> </a:t>
            </a:r>
            <a:r>
              <a:rPr dirty="0" smtClean="0"/>
              <a:t>”</a:t>
            </a:r>
            <a:endParaRPr dirty="0"/>
          </a:p>
        </p:txBody>
      </p:sp>
      <p:sp>
        <p:nvSpPr>
          <p:cNvPr id="182" name="Shape 182"/>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DESCIFRANDO LA GENERACIÓN NET – EL ESPECTADOR 22-08-2012</a:t>
            </a:r>
            <a:endParaRPr dirty="0"/>
          </a:p>
        </p:txBody>
      </p:sp>
      <p:sp>
        <p:nvSpPr>
          <p:cNvPr id="6" name="Shape 182"/>
          <p:cNvSpPr/>
          <p:nvPr/>
        </p:nvSpPr>
        <p:spPr>
          <a:xfrm>
            <a:off x="406400" y="1629771"/>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ESCRIBE EL LIBRO “PRIORIDAD: PERVERTIR A LOS NIÑOS”</a:t>
            </a:r>
            <a:endParaRPr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889" y="238505"/>
            <a:ext cx="1871588" cy="2574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68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rPr lang="es-ES" dirty="0" smtClean="0"/>
              <a:t>GUILLERMO CARVAJAL</a:t>
            </a:r>
            <a:endParaRPr dirty="0"/>
          </a:p>
        </p:txBody>
      </p:sp>
      <p:sp>
        <p:nvSpPr>
          <p:cNvPr id="180" name="Shape 180"/>
          <p:cNvSpPr>
            <a:spLocks noGrp="1"/>
          </p:cNvSpPr>
          <p:nvPr>
            <p:ph type="body" idx="1"/>
          </p:nvPr>
        </p:nvSpPr>
        <p:spPr>
          <a:xfrm>
            <a:off x="406400" y="3337608"/>
            <a:ext cx="12192000" cy="6106196"/>
          </a:xfrm>
          <a:prstGeom prst="rect">
            <a:avLst/>
          </a:prstGeom>
        </p:spPr>
        <p:txBody>
          <a:bodyPr>
            <a:normAutofit/>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rPr sz="4000" dirty="0" smtClean="0"/>
              <a:t>“</a:t>
            </a:r>
            <a:r>
              <a:rPr lang="es-ES_tradnl" sz="4000" dirty="0"/>
              <a:t>La explicación a lo que está sucediendo es compleja, pero principalmente se basa en el consumismo desmedido, en la </a:t>
            </a:r>
            <a:r>
              <a:rPr lang="es-ES_tradnl" sz="4000" dirty="0" err="1"/>
              <a:t>sobreestimulación</a:t>
            </a:r>
            <a:r>
              <a:rPr lang="es-ES_tradnl" sz="4000" dirty="0"/>
              <a:t> que están recibiendo constantemente de la publicidad, la internet y la televisión, en la ansiedad que experimentan de tener que comprar cosas y poseer el último dispositivo, celular o atuendo, de estar conectados todo el tiempo sin ningún límite.</a:t>
            </a:r>
            <a:r>
              <a:rPr sz="4000" dirty="0" smtClean="0"/>
              <a:t>”</a:t>
            </a:r>
            <a:endParaRPr sz="4000" dirty="0"/>
          </a:p>
        </p:txBody>
      </p:sp>
      <p:sp>
        <p:nvSpPr>
          <p:cNvPr id="182" name="Shape 182"/>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DESCIFRANDO LA GENERACIÓN NET – EL ESPECTADOR 22-08-2012</a:t>
            </a:r>
            <a:endParaRPr dirty="0"/>
          </a:p>
        </p:txBody>
      </p:sp>
      <p:sp>
        <p:nvSpPr>
          <p:cNvPr id="6" name="Shape 182"/>
          <p:cNvSpPr/>
          <p:nvPr/>
        </p:nvSpPr>
        <p:spPr>
          <a:xfrm>
            <a:off x="406400" y="1629771"/>
            <a:ext cx="11176000" cy="398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lang="es-ES" dirty="0" smtClean="0"/>
              <a:t>ESCRIBE EL LIBRO “PRIORIDAD: PERVERTIR A LOS NIÑOS”</a:t>
            </a:r>
            <a:endParaRPr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889" y="238505"/>
            <a:ext cx="1871588" cy="2574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06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A MANERA DE INTRODUCCI</a:t>
            </a:r>
            <a:r>
              <a:rPr lang="es-ES" dirty="0" smtClean="0"/>
              <a:t>ÓN</a:t>
            </a:r>
            <a:endParaRPr lang="es-ES_tradnl" dirty="0"/>
          </a:p>
        </p:txBody>
      </p:sp>
      <p:sp>
        <p:nvSpPr>
          <p:cNvPr id="3" name="Marcador de texto 2"/>
          <p:cNvSpPr>
            <a:spLocks noGrp="1"/>
          </p:cNvSpPr>
          <p:nvPr>
            <p:ph type="body" idx="1"/>
          </p:nvPr>
        </p:nvSpPr>
        <p:spPr>
          <a:xfrm>
            <a:off x="406400" y="1619794"/>
            <a:ext cx="12192000" cy="7232106"/>
          </a:xfrm>
        </p:spPr>
        <p:txBody>
          <a:bodyPr/>
          <a:lstStyle/>
          <a:p>
            <a:r>
              <a:rPr lang="es-ES" dirty="0" smtClean="0">
                <a:solidFill>
                  <a:schemeClr val="bg1">
                    <a:lumMod val="10000"/>
                    <a:lumOff val="90000"/>
                  </a:schemeClr>
                </a:solidFill>
              </a:rPr>
              <a:t>En pleno siglo XVIII, siglo de las luces, cien años después de San José de Calasanz, Blas Pascal consideraba que el niño era esencialmente perverso y que solo a través del castigo podía ser enderezado y llevado a la virtud.</a:t>
            </a:r>
          </a:p>
          <a:p>
            <a:r>
              <a:rPr lang="es-ES_tradnl" dirty="0" smtClean="0">
                <a:solidFill>
                  <a:schemeClr val="bg1">
                    <a:lumMod val="10000"/>
                    <a:lumOff val="90000"/>
                  </a:schemeClr>
                </a:solidFill>
              </a:rPr>
              <a:t>La visión optimista del niño tardó en aparecer realmente hasta el siglo XX. Aún en el siglo XIX prevalecía una visión del niño a la vez pícaro y sufriente. Basta con mirar los relatos de Dickens.</a:t>
            </a:r>
          </a:p>
          <a:p>
            <a:r>
              <a:rPr lang="es-ES_tradnl" dirty="0">
                <a:solidFill>
                  <a:schemeClr val="bg1">
                    <a:lumMod val="10000"/>
                    <a:lumOff val="90000"/>
                  </a:schemeClr>
                </a:solidFill>
              </a:rPr>
              <a:t>E</a:t>
            </a:r>
            <a:r>
              <a:rPr lang="es-ES_tradnl" dirty="0" smtClean="0">
                <a:solidFill>
                  <a:schemeClr val="bg1">
                    <a:lumMod val="10000"/>
                    <a:lumOff val="90000"/>
                  </a:schemeClr>
                </a:solidFill>
              </a:rPr>
              <a:t>l siglo XXI ha entronizado un nuevo tipo de niño: el niño genial, el disruptivo, el creativo, el brillante, el que es esencialmente bueno, el que todo lo merece, el que parece ya saber lo que no ha aprendido aún.</a:t>
            </a:r>
            <a:endParaRPr lang="es-ES_tradnl" dirty="0">
              <a:solidFill>
                <a:schemeClr val="bg1">
                  <a:lumMod val="10000"/>
                  <a:lumOff val="90000"/>
                </a:schemeClr>
              </a:solidFill>
            </a:endParaRPr>
          </a:p>
        </p:txBody>
      </p:sp>
    </p:spTree>
    <p:extLst>
      <p:ext uri="{BB962C8B-B14F-4D97-AF65-F5344CB8AC3E}">
        <p14:creationId xmlns:p14="http://schemas.microsoft.com/office/powerpoint/2010/main" val="821569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06400" y="1104900"/>
            <a:ext cx="12192000" cy="723900"/>
          </a:xfrm>
          <a:prstGeom prst="rect">
            <a:avLst/>
          </a:prstGeom>
        </p:spPr>
        <p:txBody>
          <a:bodyPr/>
          <a:lstStyle>
            <a:lvl1pPr defTabSz="467359">
              <a:spcBef>
                <a:spcPts val="2200"/>
              </a:spcBef>
              <a:defRPr sz="4800"/>
            </a:lvl1pPr>
          </a:lstStyle>
          <a:p>
            <a:r>
              <a:t>MARIO VARGAS LLOSA</a:t>
            </a:r>
          </a:p>
        </p:txBody>
      </p:sp>
      <p:sp>
        <p:nvSpPr>
          <p:cNvPr id="180" name="Shape 180"/>
          <p:cNvSpPr>
            <a:spLocks noGrp="1"/>
          </p:cNvSpPr>
          <p:nvPr>
            <p:ph type="body" idx="1"/>
          </p:nvPr>
        </p:nvSpPr>
        <p:spPr>
          <a:xfrm>
            <a:off x="406400" y="2952750"/>
            <a:ext cx="11819434" cy="6411417"/>
          </a:xfrm>
          <a:prstGeom prst="rect">
            <a:avLst/>
          </a:prstGeom>
        </p:spPr>
        <p:txBody>
          <a:bodyPr>
            <a:normAutofit lnSpcReduction="10000"/>
          </a:bodyPr>
          <a:lstStyle>
            <a:lvl1pPr marL="217805" indent="-217805" defTabSz="286258">
              <a:spcBef>
                <a:spcPts val="1300"/>
              </a:spcBef>
              <a:defRPr sz="3185">
                <a:latin typeface="Arial Rounded MT Bold"/>
                <a:ea typeface="Arial Rounded MT Bold"/>
                <a:cs typeface="Arial Rounded MT Bold"/>
                <a:sym typeface="Arial Rounded MT Bold"/>
              </a:defRPr>
            </a:lvl1pPr>
          </a:lstStyle>
          <a:p>
            <a:r>
              <a:t>“El bienestar, la libertad de costumbres y el espacio creciente ocupado por el ocio en el mundo desarrollado constituyó un estímulo notable para que proliferaran como nunca antes las industrias del entretenimiento, promovidas por la publicidad, madre y maestra mágica de nuestro tiempo. </a:t>
            </a:r>
            <a:r>
              <a:rPr dirty="0"/>
              <a:t>De este modo, sistemático y a la vez insensible, divertirse, no aburrirse, evitar lo que perturba, preocupa y angustia, pasó a ser, para sectores sociales cada vez más amplios, de la cúspide a la base de la pirámide social, un mandato generacional, eso que Ortega y Gasset llamaba “el espíritu de nuestro tiempo”,el dios sabroso, regalón y frívolo al que todos, sabiéndolo o no, rendimos pleitesía desde hace por lo menos medio siglo,y cada día más”.</a:t>
            </a:r>
          </a:p>
        </p:txBody>
      </p:sp>
      <p:pic>
        <p:nvPicPr>
          <p:cNvPr id="181" name="pasted-image.png"/>
          <p:cNvPicPr>
            <a:picLocks noChangeAspect="1"/>
          </p:cNvPicPr>
          <p:nvPr/>
        </p:nvPicPr>
        <p:blipFill>
          <a:blip r:embed="rId2">
            <a:extLst/>
          </a:blip>
          <a:stretch>
            <a:fillRect/>
          </a:stretch>
        </p:blipFill>
        <p:spPr>
          <a:xfrm>
            <a:off x="10762938" y="171449"/>
            <a:ext cx="2057712" cy="2785711"/>
          </a:xfrm>
          <a:prstGeom prst="rect">
            <a:avLst/>
          </a:prstGeom>
          <a:ln w="12700">
            <a:miter lim="400000"/>
          </a:ln>
        </p:spPr>
      </p:pic>
      <p:sp>
        <p:nvSpPr>
          <p:cNvPr id="182" name="Shape 182"/>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t>“La sociedad del espectáculo”</a:t>
            </a:r>
          </a:p>
        </p:txBody>
      </p:sp>
    </p:spTree>
    <p:extLst>
      <p:ext uri="{BB962C8B-B14F-4D97-AF65-F5344CB8AC3E}">
        <p14:creationId xmlns:p14="http://schemas.microsoft.com/office/powerpoint/2010/main" val="2322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MANO.jpg"/>
          <p:cNvPicPr>
            <a:picLocks noGrp="1" noChangeAspect="1"/>
          </p:cNvPicPr>
          <p:nvPr>
            <p:ph type="pic" idx="13"/>
          </p:nvPr>
        </p:nvPicPr>
        <p:blipFill>
          <a:blip r:embed="rId2">
            <a:extLst/>
          </a:blip>
          <a:srcRect l="7977" r="7977"/>
          <a:stretch>
            <a:fillRect/>
          </a:stretch>
        </p:blipFill>
        <p:spPr>
          <a:prstGeom prst="rect">
            <a:avLst/>
          </a:prstGeom>
        </p:spPr>
      </p:pic>
      <p:sp>
        <p:nvSpPr>
          <p:cNvPr id="214" name="Shape 214"/>
          <p:cNvSpPr>
            <a:spLocks noGrp="1"/>
          </p:cNvSpPr>
          <p:nvPr>
            <p:ph type="title"/>
          </p:nvPr>
        </p:nvSpPr>
        <p:spPr>
          <a:xfrm>
            <a:off x="5892800" y="6370339"/>
            <a:ext cx="6705600" cy="2829522"/>
          </a:xfrm>
          <a:prstGeom prst="rect">
            <a:avLst/>
          </a:prstGeom>
        </p:spPr>
        <p:txBody>
          <a:bodyPr>
            <a:normAutofit fontScale="90000"/>
          </a:bodyPr>
          <a:lstStyle>
            <a:lvl1pPr defTabSz="362204">
              <a:defRPr sz="10044"/>
            </a:lvl1pPr>
          </a:lstStyle>
          <a:p>
            <a:r>
              <a:rPr lang="es-ES" dirty="0" smtClean="0"/>
              <a:t>PARA </a:t>
            </a:r>
            <a:r>
              <a:rPr dirty="0" smtClean="0"/>
              <a:t>SER </a:t>
            </a:r>
            <a:r>
              <a:rPr dirty="0"/>
              <a:t>AUTÉNTICOS FORMADORES</a:t>
            </a:r>
          </a:p>
        </p:txBody>
      </p:sp>
      <p:sp>
        <p:nvSpPr>
          <p:cNvPr id="215" name="Shape 215"/>
          <p:cNvSpPr>
            <a:spLocks noGrp="1"/>
          </p:cNvSpPr>
          <p:nvPr>
            <p:ph type="body" sz="quarter" idx="1"/>
          </p:nvPr>
        </p:nvSpPr>
        <p:spPr>
          <a:prstGeom prst="rect">
            <a:avLst/>
          </a:prstGeom>
        </p:spPr>
        <p:txBody>
          <a:bodyPr/>
          <a:lstStyle/>
          <a:p>
            <a:r>
              <a:rPr lang="es-ES" dirty="0" smtClean="0"/>
              <a:t>EL DESAFÍO DE</a:t>
            </a:r>
          </a:p>
          <a:p>
            <a:r>
              <a:rPr lang="es-ES" dirty="0" smtClean="0"/>
              <a:t>ACOMPAÑAR</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3"/>
          </p:nvPr>
        </p:nvSpPr>
        <p:spPr>
          <a:xfrm>
            <a:off x="406400" y="457200"/>
            <a:ext cx="12192001" cy="457200"/>
          </a:xfrm>
          <a:prstGeom prst="rect">
            <a:avLst/>
          </a:prstGeom>
        </p:spPr>
        <p:txBody>
          <a:bodyPr/>
          <a:lstStyle>
            <a:lvl1pPr algn="ctr">
              <a:defRPr>
                <a:solidFill>
                  <a:srgbClr val="FFD479"/>
                </a:solidFill>
              </a:defRPr>
            </a:lvl1pPr>
          </a:lstStyle>
          <a:p>
            <a:r>
              <a:t>PRIMERO</a:t>
            </a:r>
          </a:p>
        </p:txBody>
      </p:sp>
      <p:sp>
        <p:nvSpPr>
          <p:cNvPr id="219" name="Shape 21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rPr lang="es-ES" dirty="0" smtClean="0"/>
              <a:t>RECUPERAR NUESTRA MISIÓN: SOMOS FORMADORES Y GUÍAS</a:t>
            </a:r>
            <a:endParaRPr dirty="0"/>
          </a:p>
        </p:txBody>
      </p:sp>
      <p:sp>
        <p:nvSpPr>
          <p:cNvPr id="220" name="Shape 220"/>
          <p:cNvSpPr>
            <a:spLocks noGrp="1"/>
          </p:cNvSpPr>
          <p:nvPr>
            <p:ph type="body" sz="half" idx="1"/>
          </p:nvPr>
        </p:nvSpPr>
        <p:spPr>
          <a:xfrm>
            <a:off x="406399" y="2466120"/>
            <a:ext cx="6790813" cy="6864064"/>
          </a:xfrm>
          <a:prstGeom prst="rect">
            <a:avLst/>
          </a:prstGeom>
        </p:spPr>
        <p:txBody>
          <a:bodyPr/>
          <a:lstStyle/>
          <a:p>
            <a:pPr>
              <a:defRPr>
                <a:solidFill>
                  <a:srgbClr val="FFFFFF"/>
                </a:solidFill>
              </a:defRPr>
            </a:pPr>
            <a:r>
              <a:rPr lang="es-ES" dirty="0" smtClean="0"/>
              <a:t>Los padres, los cuidadores y los educadores no somos la comparsa de los niños y jóvenes, ni sus proveedores de bienes y servicios sino sus formadores, con la grave misión de criarlos y enseñarles el arte de vivir. Renunciar a esa misión es fallarles y dejarlos abandonados a su suerte.</a:t>
            </a:r>
          </a:p>
          <a:p>
            <a:pPr>
              <a:defRPr>
                <a:solidFill>
                  <a:srgbClr val="FFFFFF"/>
                </a:solidFill>
              </a:defRPr>
            </a:pPr>
            <a:r>
              <a:rPr lang="es-ES" dirty="0" smtClean="0"/>
              <a:t>No es que no busquemos que nuestros niños y jóvenes no sean felices, sino que nos demos cuenta de que esa felicidad </a:t>
            </a:r>
            <a:r>
              <a:rPr lang="es-ES" dirty="0" smtClean="0"/>
              <a:t>depende </a:t>
            </a:r>
            <a:r>
              <a:rPr lang="es-ES" dirty="0" smtClean="0"/>
              <a:t>de que aprendan la gran lección de saber vivir sus vidas.</a:t>
            </a:r>
            <a:endParaRPr dirty="0"/>
          </a:p>
        </p:txBody>
      </p:sp>
      <p:pic>
        <p:nvPicPr>
          <p:cNvPr id="3" name="Marcador de imagen 2"/>
          <p:cNvPicPr>
            <a:picLocks noGrp="1" noChangeAspect="1"/>
          </p:cNvPicPr>
          <p:nvPr>
            <p:ph type="pic" sz="half" idx="14"/>
          </p:nvPr>
        </p:nvPicPr>
        <p:blipFill>
          <a:blip r:embed="rId2">
            <a:extLst>
              <a:ext uri="{28A0092B-C50C-407E-A947-70E740481C1C}">
                <a14:useLocalDpi xmlns:a14="http://schemas.microsoft.com/office/drawing/2010/main" val="0"/>
              </a:ext>
            </a:extLst>
          </a:blip>
          <a:srcRect t="7654" b="7654"/>
          <a:stretch>
            <a:fillRect/>
          </a:stretch>
        </p:blipFill>
        <p:spPr>
          <a:xfrm>
            <a:off x="7565922" y="2181858"/>
            <a:ext cx="5032477" cy="7152641"/>
          </a:xfrm>
        </p:spPr>
      </p:pic>
    </p:spTree>
    <p:extLst>
      <p:ext uri="{BB962C8B-B14F-4D97-AF65-F5344CB8AC3E}">
        <p14:creationId xmlns:p14="http://schemas.microsoft.com/office/powerpoint/2010/main" val="2061500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3"/>
          </p:nvPr>
        </p:nvSpPr>
        <p:spPr>
          <a:xfrm>
            <a:off x="406400" y="516342"/>
            <a:ext cx="12192001" cy="398058"/>
          </a:xfrm>
          <a:prstGeom prst="rect">
            <a:avLst/>
          </a:prstGeom>
        </p:spPr>
        <p:txBody>
          <a:bodyPr/>
          <a:lstStyle>
            <a:lvl1pPr algn="ctr">
              <a:defRPr>
                <a:solidFill>
                  <a:srgbClr val="FFD479"/>
                </a:solidFill>
              </a:defRPr>
            </a:lvl1pPr>
          </a:lstStyle>
          <a:p>
            <a:r>
              <a:rPr lang="es-ES" dirty="0" smtClean="0"/>
              <a:t>SEGUNDO</a:t>
            </a:r>
            <a:endParaRPr dirty="0"/>
          </a:p>
        </p:txBody>
      </p:sp>
      <p:sp>
        <p:nvSpPr>
          <p:cNvPr id="219" name="Shape 21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rPr lang="es-ES" dirty="0" smtClean="0"/>
              <a:t>ESTAR SIGNIFICATIVAMENTE A SU LADO</a:t>
            </a:r>
            <a:endParaRPr dirty="0"/>
          </a:p>
        </p:txBody>
      </p:sp>
      <p:sp>
        <p:nvSpPr>
          <p:cNvPr id="220" name="Shape 220"/>
          <p:cNvSpPr>
            <a:spLocks noGrp="1"/>
          </p:cNvSpPr>
          <p:nvPr>
            <p:ph type="body" sz="half" idx="1"/>
          </p:nvPr>
        </p:nvSpPr>
        <p:spPr>
          <a:xfrm>
            <a:off x="406399" y="2466120"/>
            <a:ext cx="6790813" cy="6864064"/>
          </a:xfrm>
          <a:prstGeom prst="rect">
            <a:avLst/>
          </a:prstGeom>
        </p:spPr>
        <p:txBody>
          <a:bodyPr/>
          <a:lstStyle/>
          <a:p>
            <a:pPr>
              <a:defRPr>
                <a:solidFill>
                  <a:srgbClr val="FFFFFF"/>
                </a:solidFill>
              </a:defRPr>
            </a:pPr>
            <a:r>
              <a:rPr lang="es-ES" dirty="0" smtClean="0"/>
              <a:t>Para ser realmente formadores hay que comenzar por ESTAR AHÍ. Si no se está presente en la vida de los niños y jóvenes se está ausente. Los bienes, los aparatos, las diversiones no acompañan y no reemplazan la presencia.</a:t>
            </a:r>
          </a:p>
          <a:p>
            <a:pPr>
              <a:defRPr>
                <a:solidFill>
                  <a:srgbClr val="FFFFFF"/>
                </a:solidFill>
              </a:defRPr>
            </a:pPr>
            <a:r>
              <a:rPr lang="es-ES" dirty="0" smtClean="0"/>
              <a:t>Pero hay que estar significativamente, es decir, implicándose: estar ahí para mirar, para vigilar, para corregir, para advertir, para enseñar, para dar criterios, para señalar lo correcto y diferenciarlo de lo incorrecto, para dar soporte, apoyo y afecto irrestricto.</a:t>
            </a:r>
            <a:endParaRPr dirty="0"/>
          </a:p>
        </p:txBody>
      </p:sp>
      <p:pic>
        <p:nvPicPr>
          <p:cNvPr id="4" name="Marcador de imagen 3"/>
          <p:cNvPicPr>
            <a:picLocks noGrp="1" noChangeAspect="1"/>
          </p:cNvPicPr>
          <p:nvPr>
            <p:ph type="pic" sz="half" idx="14"/>
          </p:nvPr>
        </p:nvPicPr>
        <p:blipFill>
          <a:blip r:embed="rId2">
            <a:extLst>
              <a:ext uri="{28A0092B-C50C-407E-A947-70E740481C1C}">
                <a14:useLocalDpi xmlns:a14="http://schemas.microsoft.com/office/drawing/2010/main" val="0"/>
              </a:ext>
            </a:extLst>
          </a:blip>
          <a:srcRect l="2039" r="2039"/>
          <a:stretch>
            <a:fillRect/>
          </a:stretch>
        </p:blipFill>
        <p:spPr>
          <a:xfrm>
            <a:off x="7621324" y="2260600"/>
            <a:ext cx="4977076" cy="7073900"/>
          </a:xfrm>
        </p:spPr>
      </p:pic>
    </p:spTree>
    <p:extLst>
      <p:ext uri="{BB962C8B-B14F-4D97-AF65-F5344CB8AC3E}">
        <p14:creationId xmlns:p14="http://schemas.microsoft.com/office/powerpoint/2010/main" val="172201366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3"/>
          </p:nvPr>
        </p:nvSpPr>
        <p:spPr>
          <a:xfrm>
            <a:off x="406400" y="516342"/>
            <a:ext cx="12192001" cy="398058"/>
          </a:xfrm>
          <a:prstGeom prst="rect">
            <a:avLst/>
          </a:prstGeom>
        </p:spPr>
        <p:txBody>
          <a:bodyPr/>
          <a:lstStyle>
            <a:lvl1pPr algn="ctr">
              <a:defRPr>
                <a:solidFill>
                  <a:srgbClr val="FFD479"/>
                </a:solidFill>
              </a:defRPr>
            </a:lvl1pPr>
          </a:lstStyle>
          <a:p>
            <a:r>
              <a:rPr lang="es-ES" dirty="0" smtClean="0"/>
              <a:t>TERCERO</a:t>
            </a:r>
            <a:endParaRPr dirty="0"/>
          </a:p>
        </p:txBody>
      </p:sp>
      <p:sp>
        <p:nvSpPr>
          <p:cNvPr id="219" name="Shape 21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rPr lang="es-ES" dirty="0" smtClean="0"/>
              <a:t>LA PRIMERA LECCIÓN: EL DEBER DE VIVIR LA VIDA</a:t>
            </a:r>
            <a:endParaRPr dirty="0"/>
          </a:p>
        </p:txBody>
      </p:sp>
      <p:sp>
        <p:nvSpPr>
          <p:cNvPr id="220" name="Shape 220"/>
          <p:cNvSpPr>
            <a:spLocks noGrp="1"/>
          </p:cNvSpPr>
          <p:nvPr>
            <p:ph type="body" sz="half" idx="1"/>
          </p:nvPr>
        </p:nvSpPr>
        <p:spPr>
          <a:xfrm>
            <a:off x="406399" y="2466120"/>
            <a:ext cx="7233266" cy="6864064"/>
          </a:xfrm>
          <a:prstGeom prst="rect">
            <a:avLst/>
          </a:prstGeom>
        </p:spPr>
        <p:txBody>
          <a:bodyPr/>
          <a:lstStyle/>
          <a:p>
            <a:pPr>
              <a:defRPr>
                <a:solidFill>
                  <a:srgbClr val="FFFFFF"/>
                </a:solidFill>
              </a:defRPr>
            </a:pPr>
            <a:r>
              <a:rPr lang="es-ES" dirty="0" smtClean="0"/>
              <a:t>El valor de la vida es intrínseco. La vida vale por sí misma, no por su éxito ni por ser agradable ni divertida ni entretenida ni venturosa. </a:t>
            </a:r>
          </a:p>
          <a:p>
            <a:pPr>
              <a:defRPr>
                <a:solidFill>
                  <a:srgbClr val="FFFFFF"/>
                </a:solidFill>
              </a:defRPr>
            </a:pPr>
            <a:r>
              <a:rPr lang="es-ES" dirty="0" smtClean="0"/>
              <a:t>Una cosa es hacer de la felicidad una búsqueda y otra muy diferente es convertir nuestro concepto de felicidad en lo que justifica o no vivir la vida.</a:t>
            </a:r>
          </a:p>
          <a:p>
            <a:pPr>
              <a:defRPr>
                <a:solidFill>
                  <a:srgbClr val="FFFFFF"/>
                </a:solidFill>
              </a:defRPr>
            </a:pPr>
            <a:r>
              <a:rPr lang="es-ES" dirty="0" smtClean="0"/>
              <a:t>Obviamente es un derecho, el primero y más </a:t>
            </a:r>
            <a:r>
              <a:rPr lang="es-ES" dirty="0"/>
              <a:t>e</a:t>
            </a:r>
            <a:r>
              <a:rPr lang="es-ES" dirty="0" smtClean="0"/>
              <a:t>lemental; pero vivir es también el primero y más básico deber. Tenemos la obligación de vivir la vida y de vivirla bien.</a:t>
            </a:r>
            <a:endParaRPr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477" y="2260600"/>
            <a:ext cx="4661924" cy="7069584"/>
          </a:xfrm>
          <a:prstGeom prst="rect">
            <a:avLst/>
          </a:prstGeom>
        </p:spPr>
      </p:pic>
    </p:spTree>
    <p:extLst>
      <p:ext uri="{BB962C8B-B14F-4D97-AF65-F5344CB8AC3E}">
        <p14:creationId xmlns:p14="http://schemas.microsoft.com/office/powerpoint/2010/main" val="122166272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500"/>
                                        <p:tgtEl>
                                          <p:spTgt spid="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3"/>
          </p:nvPr>
        </p:nvSpPr>
        <p:spPr>
          <a:xfrm>
            <a:off x="406400" y="516342"/>
            <a:ext cx="12192001" cy="398058"/>
          </a:xfrm>
          <a:prstGeom prst="rect">
            <a:avLst/>
          </a:prstGeom>
        </p:spPr>
        <p:txBody>
          <a:bodyPr/>
          <a:lstStyle>
            <a:lvl1pPr algn="ctr">
              <a:defRPr>
                <a:solidFill>
                  <a:srgbClr val="FFD479"/>
                </a:solidFill>
              </a:defRPr>
            </a:lvl1pPr>
          </a:lstStyle>
          <a:p>
            <a:r>
              <a:rPr lang="es-ES" dirty="0" smtClean="0"/>
              <a:t>CUARTO</a:t>
            </a:r>
            <a:endParaRPr dirty="0"/>
          </a:p>
        </p:txBody>
      </p:sp>
      <p:pic>
        <p:nvPicPr>
          <p:cNvPr id="218" name="pasted-image.tiff"/>
          <p:cNvPicPr>
            <a:picLocks noGrp="1" noChangeAspect="1"/>
          </p:cNvPicPr>
          <p:nvPr>
            <p:ph type="pic" idx="14"/>
          </p:nvPr>
        </p:nvPicPr>
        <p:blipFill>
          <a:blip r:embed="rId2">
            <a:extLst/>
          </a:blip>
          <a:srcRect t="55" b="55"/>
          <a:stretch>
            <a:fillRect/>
          </a:stretch>
        </p:blipFill>
        <p:spPr>
          <a:xfrm>
            <a:off x="7762892" y="2461810"/>
            <a:ext cx="4835509" cy="6872690"/>
          </a:xfrm>
          <a:prstGeom prst="rect">
            <a:avLst/>
          </a:prstGeom>
        </p:spPr>
      </p:pic>
      <p:sp>
        <p:nvSpPr>
          <p:cNvPr id="219" name="Shape 21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TENER UN CONCEPTO AUTÉNTICO DE LIBERTAD</a:t>
            </a:r>
          </a:p>
        </p:txBody>
      </p:sp>
      <p:sp>
        <p:nvSpPr>
          <p:cNvPr id="220" name="Shape 220"/>
          <p:cNvSpPr>
            <a:spLocks noGrp="1"/>
          </p:cNvSpPr>
          <p:nvPr>
            <p:ph type="body" sz="half" idx="1"/>
          </p:nvPr>
        </p:nvSpPr>
        <p:spPr>
          <a:xfrm>
            <a:off x="406400" y="2882900"/>
            <a:ext cx="6299200" cy="6447284"/>
          </a:xfrm>
          <a:prstGeom prst="rect">
            <a:avLst/>
          </a:prstGeom>
        </p:spPr>
        <p:txBody>
          <a:bodyPr/>
          <a:lstStyle/>
          <a:p>
            <a:pPr>
              <a:defRPr>
                <a:solidFill>
                  <a:srgbClr val="FFFFFF"/>
                </a:solidFill>
              </a:defRPr>
            </a:pPr>
            <a:r>
              <a:rPr dirty="0"/>
              <a:t>“Hacer lo que quiero, porque quiero, cuando quiero y como quiero” no es Libertad. </a:t>
            </a:r>
          </a:p>
          <a:p>
            <a:pPr>
              <a:defRPr>
                <a:solidFill>
                  <a:srgbClr val="FFFFFF"/>
                </a:solidFill>
              </a:defRPr>
            </a:pPr>
            <a:r>
              <a:rPr dirty="0"/>
              <a:t>La Libertad es un ejercicio RESPONSABLE (es decir, que hay que responder por uno mismo, por los otros y por el mundo) y CONSCIENTE (esto es, a partir de la conciencia profunda y no de los simples caprichos o impulsos) de la voluntad, dirigida según un sentido moral del BIEN.</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QUINTO</a:t>
            </a:r>
            <a:endParaRPr dirty="0"/>
          </a:p>
        </p:txBody>
      </p:sp>
      <p:pic>
        <p:nvPicPr>
          <p:cNvPr id="223" name="pasted-image.tiff"/>
          <p:cNvPicPr>
            <a:picLocks noGrp="1" noChangeAspect="1"/>
          </p:cNvPicPr>
          <p:nvPr>
            <p:ph type="pic" idx="14"/>
          </p:nvPr>
        </p:nvPicPr>
        <p:blipFill>
          <a:blip r:embed="rId2">
            <a:extLst/>
          </a:blip>
          <a:srcRect t="7269" b="7269"/>
          <a:stretch>
            <a:fillRect/>
          </a:stretch>
        </p:blipFill>
        <p:spPr>
          <a:xfrm>
            <a:off x="7762892" y="2461810"/>
            <a:ext cx="4835509" cy="6872690"/>
          </a:xfrm>
          <a:prstGeom prst="rect">
            <a:avLst/>
          </a:prstGeom>
        </p:spPr>
      </p:pic>
      <p:sp>
        <p:nvSpPr>
          <p:cNvPr id="224" name="Shape 224"/>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TENER UN CONCEPTO AUTÉNTICO DE lo que es desarrollo</a:t>
            </a:r>
          </a:p>
        </p:txBody>
      </p:sp>
      <p:sp>
        <p:nvSpPr>
          <p:cNvPr id="225" name="Shape 225"/>
          <p:cNvSpPr>
            <a:spLocks noGrp="1"/>
          </p:cNvSpPr>
          <p:nvPr>
            <p:ph type="body" sz="half" idx="1"/>
          </p:nvPr>
        </p:nvSpPr>
        <p:spPr>
          <a:xfrm>
            <a:off x="406400" y="2466120"/>
            <a:ext cx="6299200" cy="6864064"/>
          </a:xfrm>
          <a:prstGeom prst="rect">
            <a:avLst/>
          </a:prstGeom>
        </p:spPr>
        <p:txBody>
          <a:bodyPr/>
          <a:lstStyle/>
          <a:p>
            <a:pPr>
              <a:defRPr>
                <a:solidFill>
                  <a:srgbClr val="FFFFFF"/>
                </a:solidFill>
              </a:defRPr>
            </a:pPr>
            <a:r>
              <a:rPr dirty="0"/>
              <a:t>Elegir por capricho, impulso o simple pasión sin un horizonte de mejora ni de crecimiento no es DESARROLLO. </a:t>
            </a:r>
          </a:p>
          <a:p>
            <a:pPr>
              <a:defRPr>
                <a:solidFill>
                  <a:srgbClr val="FFFFFF"/>
                </a:solidFill>
              </a:defRPr>
            </a:pPr>
            <a:r>
              <a:rPr dirty="0"/>
              <a:t>El Desarrollo es por definición el paso de una situación peor a una mejor. No es desarrollo caer en un vicio, sino salir de él; no es desarrollo afearse, sino embellecerse. El desarrollo busca más dignidad, más nobleza, más altura, más verdad y más belleza.</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fade">
                                      <p:cBhvr>
                                        <p:cTn id="7" dur="500"/>
                                        <p:tgtEl>
                                          <p:spTgt spid="2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
                                            <p:txEl>
                                              <p:pRg st="1" end="1"/>
                                            </p:txEl>
                                          </p:spTgt>
                                        </p:tgtEl>
                                        <p:attrNameLst>
                                          <p:attrName>style.visibility</p:attrName>
                                        </p:attrNameLst>
                                      </p:cBhvr>
                                      <p:to>
                                        <p:strVal val="visible"/>
                                      </p:to>
                                    </p:set>
                                    <p:animEffect transition="in" filter="fade">
                                      <p:cBhvr>
                                        <p:cTn id="12" dur="500"/>
                                        <p:tgtEl>
                                          <p:spTgt spid="2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SEXTO</a:t>
            </a:r>
            <a:endParaRPr dirty="0"/>
          </a:p>
        </p:txBody>
      </p:sp>
      <p:pic>
        <p:nvPicPr>
          <p:cNvPr id="228" name="pasted-image.tiff"/>
          <p:cNvPicPr>
            <a:picLocks noGrp="1" noChangeAspect="1"/>
          </p:cNvPicPr>
          <p:nvPr>
            <p:ph type="pic" idx="14"/>
          </p:nvPr>
        </p:nvPicPr>
        <p:blipFill>
          <a:blip r:embed="rId2">
            <a:extLst/>
          </a:blip>
          <a:srcRect l="39" r="39"/>
          <a:stretch>
            <a:fillRect/>
          </a:stretch>
        </p:blipFill>
        <p:spPr>
          <a:xfrm>
            <a:off x="7762892" y="2461810"/>
            <a:ext cx="4835509" cy="6872690"/>
          </a:xfrm>
          <a:prstGeom prst="rect">
            <a:avLst/>
          </a:prstGeom>
        </p:spPr>
      </p:pic>
      <p:sp>
        <p:nvSpPr>
          <p:cNvPr id="229" name="Shape 22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Trabajar en la formación de la conciencia moral</a:t>
            </a:r>
          </a:p>
        </p:txBody>
      </p:sp>
      <p:sp>
        <p:nvSpPr>
          <p:cNvPr id="230" name="Shape 230"/>
          <p:cNvSpPr>
            <a:spLocks noGrp="1"/>
          </p:cNvSpPr>
          <p:nvPr>
            <p:ph type="body" sz="half" idx="1"/>
          </p:nvPr>
        </p:nvSpPr>
        <p:spPr>
          <a:xfrm>
            <a:off x="406400" y="2466120"/>
            <a:ext cx="6299200" cy="6864064"/>
          </a:xfrm>
          <a:prstGeom prst="rect">
            <a:avLst/>
          </a:prstGeom>
        </p:spPr>
        <p:txBody>
          <a:bodyPr/>
          <a:lstStyle/>
          <a:p>
            <a:pPr>
              <a:defRPr>
                <a:solidFill>
                  <a:srgbClr val="FFFFFF"/>
                </a:solidFill>
              </a:defRPr>
            </a:pPr>
            <a:r>
              <a:rPr dirty="0"/>
              <a:t>Es posible ACTUAR por diversas motivaciones: por presión de grupo, por temor al castigo, por admiración a la ley, por sentido trascendente.</a:t>
            </a:r>
          </a:p>
          <a:p>
            <a:pPr>
              <a:defRPr>
                <a:solidFill>
                  <a:srgbClr val="FFFFFF"/>
                </a:solidFill>
              </a:defRPr>
            </a:pPr>
            <a:r>
              <a:rPr dirty="0"/>
              <a:t>Lo que llamamos la “mayoría de edad” en el comportamiento es actuar en conciencia, es decir, por profunda convicción moral.</a:t>
            </a:r>
          </a:p>
          <a:p>
            <a:pPr>
              <a:defRPr>
                <a:solidFill>
                  <a:srgbClr val="FFFFFF"/>
                </a:solidFill>
              </a:defRPr>
            </a:pPr>
            <a:r>
              <a:rPr dirty="0"/>
              <a:t>No porque me ven ni porque me podrían sancionar ni premiar, sino porque sé que es lo correcto. </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animEffect transition="in" filter="fade">
                                      <p:cBhvr>
                                        <p:cTn id="7" dur="500"/>
                                        <p:tgtEl>
                                          <p:spTgt spid="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
                                            <p:txEl>
                                              <p:pRg st="1" end="1"/>
                                            </p:txEl>
                                          </p:spTgt>
                                        </p:tgtEl>
                                        <p:attrNameLst>
                                          <p:attrName>style.visibility</p:attrName>
                                        </p:attrNameLst>
                                      </p:cBhvr>
                                      <p:to>
                                        <p:strVal val="visible"/>
                                      </p:to>
                                    </p:set>
                                    <p:animEffect transition="in" filter="fade">
                                      <p:cBhvr>
                                        <p:cTn id="12" dur="500"/>
                                        <p:tgtEl>
                                          <p:spTgt spid="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
                                            <p:txEl>
                                              <p:pRg st="2" end="2"/>
                                            </p:txEl>
                                          </p:spTgt>
                                        </p:tgtEl>
                                        <p:attrNameLst>
                                          <p:attrName>style.visibility</p:attrName>
                                        </p:attrNameLst>
                                      </p:cBhvr>
                                      <p:to>
                                        <p:strVal val="visible"/>
                                      </p:to>
                                    </p:set>
                                    <p:animEffect transition="in" filter="fade">
                                      <p:cBhvr>
                                        <p:cTn id="17" dur="500"/>
                                        <p:tgtEl>
                                          <p:spTgt spid="2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SÉPTIMO</a:t>
            </a:r>
            <a:endParaRPr dirty="0"/>
          </a:p>
        </p:txBody>
      </p:sp>
      <p:sp>
        <p:nvSpPr>
          <p:cNvPr id="234" name="Shape 234"/>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LAS PALABRAS INSPIRAN; PERO EL EJEMPLO ARRASTRA</a:t>
            </a:r>
          </a:p>
        </p:txBody>
      </p:sp>
      <p:sp>
        <p:nvSpPr>
          <p:cNvPr id="235" name="Shape 235"/>
          <p:cNvSpPr>
            <a:spLocks noGrp="1"/>
          </p:cNvSpPr>
          <p:nvPr>
            <p:ph type="body" sz="half" idx="1"/>
          </p:nvPr>
        </p:nvSpPr>
        <p:spPr>
          <a:xfrm>
            <a:off x="406399" y="3170902"/>
            <a:ext cx="7867445" cy="6159281"/>
          </a:xfrm>
          <a:prstGeom prst="rect">
            <a:avLst/>
          </a:prstGeom>
        </p:spPr>
        <p:txBody>
          <a:bodyPr/>
          <a:lstStyle/>
          <a:p>
            <a:pPr>
              <a:defRPr>
                <a:solidFill>
                  <a:srgbClr val="FFFFFF"/>
                </a:solidFill>
              </a:defRPr>
            </a:pPr>
            <a:r>
              <a:rPr dirty="0"/>
              <a:t>Es necesario que inspiremos a nuestros </a:t>
            </a:r>
            <a:r>
              <a:rPr lang="es-ES" dirty="0" smtClean="0"/>
              <a:t>niños y jóvenes</a:t>
            </a:r>
            <a:r>
              <a:rPr dirty="0" smtClean="0"/>
              <a:t> </a:t>
            </a:r>
            <a:r>
              <a:rPr dirty="0"/>
              <a:t>con palabras. Es obligación nuestra como </a:t>
            </a:r>
            <a:r>
              <a:rPr lang="es-ES" dirty="0" smtClean="0"/>
              <a:t>acompañantes</a:t>
            </a:r>
            <a:r>
              <a:rPr dirty="0" smtClean="0"/>
              <a:t> </a:t>
            </a:r>
            <a:r>
              <a:rPr dirty="0"/>
              <a:t>y guías ser motivo de inspiración. Hablar sobre el Bien, sobre la Belleza, la Verdad, la Justicia, la Dignidad Humana.</a:t>
            </a:r>
          </a:p>
          <a:p>
            <a:pPr>
              <a:defRPr>
                <a:solidFill>
                  <a:srgbClr val="FFFFFF"/>
                </a:solidFill>
              </a:defRPr>
            </a:pPr>
            <a:r>
              <a:rPr dirty="0"/>
              <a:t>Sin embargo, si las palabras no van acompañadas por el ejemplo de nuestras vidas y por nuestra coherencia como personas, poco lograremos. Nuestros </a:t>
            </a:r>
            <a:r>
              <a:rPr lang="es-ES" dirty="0" smtClean="0"/>
              <a:t>niños y jóvenes</a:t>
            </a:r>
            <a:r>
              <a:rPr dirty="0" smtClean="0"/>
              <a:t> </a:t>
            </a:r>
            <a:r>
              <a:rPr dirty="0"/>
              <a:t>nos VEN más de lo que nos OYEN.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719" y="2260600"/>
            <a:ext cx="3517900" cy="7048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animEffect transition="in" filter="fade">
                                      <p:cBhvr>
                                        <p:cTn id="7" dur="500"/>
                                        <p:tgtEl>
                                          <p:spTgt spid="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
                                            <p:txEl>
                                              <p:pRg st="1" end="1"/>
                                            </p:txEl>
                                          </p:spTgt>
                                        </p:tgtEl>
                                        <p:attrNameLst>
                                          <p:attrName>style.visibility</p:attrName>
                                        </p:attrNameLst>
                                      </p:cBhvr>
                                      <p:to>
                                        <p:strVal val="visible"/>
                                      </p:to>
                                    </p:set>
                                    <p:animEffect transition="in" filter="fade">
                                      <p:cBhvr>
                                        <p:cTn id="12" dur="500"/>
                                        <p:tgtEl>
                                          <p:spTgt spid="2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3"/>
          </p:nvPr>
        </p:nvSpPr>
        <p:spPr>
          <a:xfrm>
            <a:off x="406400" y="516342"/>
            <a:ext cx="12192001" cy="398058"/>
          </a:xfrm>
          <a:prstGeom prst="rect">
            <a:avLst/>
          </a:prstGeom>
        </p:spPr>
        <p:txBody>
          <a:bodyPr/>
          <a:lstStyle>
            <a:lvl1pPr algn="ctr">
              <a:defRPr>
                <a:solidFill>
                  <a:srgbClr val="FFD479"/>
                </a:solidFill>
              </a:defRPr>
            </a:lvl1pPr>
          </a:lstStyle>
          <a:p>
            <a:r>
              <a:rPr lang="es-ES" dirty="0" smtClean="0"/>
              <a:t>OCTAVO</a:t>
            </a:r>
            <a:endParaRPr dirty="0"/>
          </a:p>
        </p:txBody>
      </p:sp>
      <p:pic>
        <p:nvPicPr>
          <p:cNvPr id="238" name="pasted-image.tiff"/>
          <p:cNvPicPr>
            <a:picLocks noGrp="1" noChangeAspect="1"/>
          </p:cNvPicPr>
          <p:nvPr>
            <p:ph type="pic" idx="14"/>
          </p:nvPr>
        </p:nvPicPr>
        <p:blipFill>
          <a:blip r:embed="rId2">
            <a:extLst/>
          </a:blip>
          <a:srcRect l="10472" r="10472"/>
          <a:stretch>
            <a:fillRect/>
          </a:stretch>
        </p:blipFill>
        <p:spPr>
          <a:xfrm>
            <a:off x="7762892" y="2461810"/>
            <a:ext cx="4835509" cy="6872690"/>
          </a:xfrm>
          <a:prstGeom prst="rect">
            <a:avLst/>
          </a:prstGeom>
        </p:spPr>
      </p:pic>
      <p:sp>
        <p:nvSpPr>
          <p:cNvPr id="239" name="Shape 23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ENSEÑAR EL VALOR DE LA NORMA Y SU FUNCIÓN PEDAGÓGICA</a:t>
            </a:r>
          </a:p>
        </p:txBody>
      </p:sp>
      <p:sp>
        <p:nvSpPr>
          <p:cNvPr id="240" name="Shape 240"/>
          <p:cNvSpPr>
            <a:spLocks noGrp="1"/>
          </p:cNvSpPr>
          <p:nvPr>
            <p:ph type="body" sz="half" idx="1"/>
          </p:nvPr>
        </p:nvSpPr>
        <p:spPr>
          <a:xfrm>
            <a:off x="406400" y="2466120"/>
            <a:ext cx="6299200" cy="6864064"/>
          </a:xfrm>
          <a:prstGeom prst="rect">
            <a:avLst/>
          </a:prstGeom>
        </p:spPr>
        <p:txBody>
          <a:bodyPr/>
          <a:lstStyle/>
          <a:p>
            <a:pPr>
              <a:defRPr>
                <a:solidFill>
                  <a:srgbClr val="FFFFFF"/>
                </a:solidFill>
              </a:defRPr>
            </a:pPr>
            <a:r>
              <a:rPr dirty="0"/>
              <a:t>El desprecio a la norma no es universal ni en el tiempo ni en el espacio. La civilización comienza cuando aprendemos a vivir juntos sin destruirnos gracias a las primeras normas. Las sociedades más exitosas son las más respetuosas a las normas.</a:t>
            </a:r>
          </a:p>
          <a:p>
            <a:pPr>
              <a:defRPr>
                <a:solidFill>
                  <a:srgbClr val="FFFFFF"/>
                </a:solidFill>
              </a:defRPr>
            </a:pPr>
            <a:r>
              <a:rPr dirty="0"/>
              <a:t>La norma no limita la libertad y no nos quita posibilidades. La norma salvaguarda el Bien Común y funda la convivencia sobre el Respeto.</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animEffect transition="in" filter="fade">
                                      <p:cBhvr>
                                        <p:cTn id="7" dur="500"/>
                                        <p:tgtEl>
                                          <p:spTgt spid="2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0">
                                            <p:txEl>
                                              <p:pRg st="1" end="1"/>
                                            </p:txEl>
                                          </p:spTgt>
                                        </p:tgtEl>
                                        <p:attrNameLst>
                                          <p:attrName>style.visibility</p:attrName>
                                        </p:attrNameLst>
                                      </p:cBhvr>
                                      <p:to>
                                        <p:strVal val="visible"/>
                                      </p:to>
                                    </p:set>
                                    <p:animEffect transition="in" filter="fade">
                                      <p:cBhvr>
                                        <p:cTn id="12" dur="500"/>
                                        <p:tgtEl>
                                          <p:spTgt spid="2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A MANERA DE INTRODUCCI</a:t>
            </a:r>
            <a:r>
              <a:rPr lang="es-ES" dirty="0" smtClean="0"/>
              <a:t>ÓN</a:t>
            </a:r>
            <a:endParaRPr lang="es-ES_tradnl" dirty="0"/>
          </a:p>
        </p:txBody>
      </p:sp>
      <p:sp>
        <p:nvSpPr>
          <p:cNvPr id="3" name="Marcador de texto 2"/>
          <p:cNvSpPr>
            <a:spLocks noGrp="1"/>
          </p:cNvSpPr>
          <p:nvPr>
            <p:ph type="body" idx="1"/>
          </p:nvPr>
        </p:nvSpPr>
        <p:spPr>
          <a:xfrm>
            <a:off x="406400" y="1110343"/>
            <a:ext cx="12192000" cy="8268787"/>
          </a:xfrm>
        </p:spPr>
        <p:txBody>
          <a:bodyPr/>
          <a:lstStyle/>
          <a:p>
            <a:r>
              <a:rPr lang="es-ES" dirty="0" smtClean="0">
                <a:solidFill>
                  <a:schemeClr val="bg1">
                    <a:lumMod val="10000"/>
                    <a:lumOff val="90000"/>
                  </a:schemeClr>
                </a:solidFill>
              </a:rPr>
              <a:t>Calasanz fue un adelantado a su tiempo. Captó realidades que hoy nos pueden parecer evidentes, pero que eran intuiciones fuera de lo común en su época:</a:t>
            </a:r>
          </a:p>
          <a:p>
            <a:pPr lvl="1"/>
            <a:r>
              <a:rPr lang="es-ES" i="1" dirty="0" smtClean="0">
                <a:solidFill>
                  <a:schemeClr val="bg1">
                    <a:lumMod val="10000"/>
                    <a:lumOff val="90000"/>
                  </a:schemeClr>
                </a:solidFill>
              </a:rPr>
              <a:t>La importancia de la infancia (los más tiernos años) para alcanzar la felicidad en la edad adulta.</a:t>
            </a:r>
          </a:p>
          <a:p>
            <a:pPr lvl="1"/>
            <a:r>
              <a:rPr lang="es-ES" i="1" dirty="0" smtClean="0">
                <a:solidFill>
                  <a:schemeClr val="bg1">
                    <a:lumMod val="10000"/>
                    <a:lumOff val="90000"/>
                  </a:schemeClr>
                </a:solidFill>
              </a:rPr>
              <a:t>La inocencia infantil como más fácil de conservar que lograr cambiar al adulto.</a:t>
            </a:r>
          </a:p>
          <a:p>
            <a:pPr lvl="1"/>
            <a:r>
              <a:rPr lang="es-ES" i="1" dirty="0" smtClean="0">
                <a:solidFill>
                  <a:schemeClr val="bg1">
                    <a:lumMod val="10000"/>
                    <a:lumOff val="90000"/>
                  </a:schemeClr>
                </a:solidFill>
              </a:rPr>
              <a:t>La capacidad de todos los niños, incluso de los más pobres, para ser geniales en el aprendizaje.</a:t>
            </a:r>
          </a:p>
          <a:p>
            <a:pPr lvl="1"/>
            <a:r>
              <a:rPr lang="es-ES" i="1" dirty="0" smtClean="0">
                <a:solidFill>
                  <a:schemeClr val="bg1">
                    <a:lumMod val="10000"/>
                    <a:lumOff val="90000"/>
                  </a:schemeClr>
                </a:solidFill>
              </a:rPr>
              <a:t>La necesidad de guiar a cada niño según sus talentos que proceden del Espíritu Santo.</a:t>
            </a:r>
          </a:p>
          <a:p>
            <a:pPr lvl="1"/>
            <a:r>
              <a:rPr lang="es-ES_tradnl" i="1" dirty="0" smtClean="0">
                <a:solidFill>
                  <a:schemeClr val="bg1">
                    <a:lumMod val="10000"/>
                    <a:lumOff val="90000"/>
                  </a:schemeClr>
                </a:solidFill>
              </a:rPr>
              <a:t>Y la capacidad del niño para entender y vivir lo Divino.</a:t>
            </a:r>
            <a:endParaRPr lang="es-ES_tradnl" i="1" dirty="0">
              <a:solidFill>
                <a:schemeClr val="bg1">
                  <a:lumMod val="10000"/>
                  <a:lumOff val="90000"/>
                </a:schemeClr>
              </a:solidFill>
            </a:endParaRPr>
          </a:p>
        </p:txBody>
      </p:sp>
    </p:spTree>
    <p:extLst>
      <p:ext uri="{BB962C8B-B14F-4D97-AF65-F5344CB8AC3E}">
        <p14:creationId xmlns:p14="http://schemas.microsoft.com/office/powerpoint/2010/main" val="1860191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iterate type="wd">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iterate type="wd">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iterate type="wd">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iterate type="wd">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NOVENO</a:t>
            </a:r>
            <a:endParaRPr dirty="0"/>
          </a:p>
        </p:txBody>
      </p:sp>
      <p:pic>
        <p:nvPicPr>
          <p:cNvPr id="243" name="pasted-image.tiff"/>
          <p:cNvPicPr>
            <a:picLocks noGrp="1" noChangeAspect="1"/>
          </p:cNvPicPr>
          <p:nvPr>
            <p:ph type="pic" idx="14"/>
          </p:nvPr>
        </p:nvPicPr>
        <p:blipFill>
          <a:blip r:embed="rId2">
            <a:extLst/>
          </a:blip>
          <a:srcRect t="1142" b="1142"/>
          <a:stretch>
            <a:fillRect/>
          </a:stretch>
        </p:blipFill>
        <p:spPr>
          <a:xfrm>
            <a:off x="7762892" y="2461810"/>
            <a:ext cx="4835509" cy="6872690"/>
          </a:xfrm>
          <a:prstGeom prst="rect">
            <a:avLst/>
          </a:prstGeom>
        </p:spPr>
      </p:pic>
      <p:sp>
        <p:nvSpPr>
          <p:cNvPr id="244" name="Shape 244"/>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PONER LÍMITES, MOSTRAR SU NECESIDAD Y CUMPLIRLOS</a:t>
            </a:r>
          </a:p>
        </p:txBody>
      </p:sp>
      <p:sp>
        <p:nvSpPr>
          <p:cNvPr id="245" name="Shape 245"/>
          <p:cNvSpPr>
            <a:spLocks noGrp="1"/>
          </p:cNvSpPr>
          <p:nvPr>
            <p:ph type="body" sz="half" idx="1"/>
          </p:nvPr>
        </p:nvSpPr>
        <p:spPr>
          <a:xfrm>
            <a:off x="406400" y="2466120"/>
            <a:ext cx="6299200" cy="6864064"/>
          </a:xfrm>
          <a:prstGeom prst="rect">
            <a:avLst/>
          </a:prstGeom>
        </p:spPr>
        <p:txBody>
          <a:bodyPr/>
          <a:lstStyle/>
          <a:p>
            <a:pPr>
              <a:defRPr>
                <a:solidFill>
                  <a:srgbClr val="FFFFFF"/>
                </a:solidFill>
              </a:defRPr>
            </a:pPr>
            <a:r>
              <a:rPr dirty="0"/>
              <a:t>Los niños y adolescentes son grandes exploradores de límites: ¿qué pasa si paso de esta línea, si pruebo esto, si experimento aquello? Pero los límites tienen una función de salvaguarda y protección, incluso de sí mismo.</a:t>
            </a:r>
          </a:p>
          <a:p>
            <a:pPr>
              <a:defRPr>
                <a:solidFill>
                  <a:srgbClr val="FFFFFF"/>
                </a:solidFill>
              </a:defRPr>
            </a:pPr>
            <a:r>
              <a:rPr dirty="0"/>
              <a:t>Dejar a los </a:t>
            </a:r>
            <a:r>
              <a:rPr lang="es-ES" dirty="0" smtClean="0"/>
              <a:t>niños y jóvenes</a:t>
            </a:r>
            <a:r>
              <a:rPr dirty="0" smtClean="0"/>
              <a:t> </a:t>
            </a:r>
            <a:r>
              <a:rPr dirty="0"/>
              <a:t>sin límites es dejarlos a la deriva. Los límites les enseñan respeto por sí mismos, por los demás y por las cosas y el mundo. No todo se vale.</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5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500"/>
                                        <p:tgtEl>
                                          <p:spTgt spid="2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DÉCIMO</a:t>
            </a:r>
            <a:endParaRPr dirty="0"/>
          </a:p>
        </p:txBody>
      </p:sp>
      <p:pic>
        <p:nvPicPr>
          <p:cNvPr id="248" name="pasted-image.png"/>
          <p:cNvPicPr>
            <a:picLocks noGrp="1" noChangeAspect="1"/>
          </p:cNvPicPr>
          <p:nvPr>
            <p:ph type="pic" idx="14"/>
          </p:nvPr>
        </p:nvPicPr>
        <p:blipFill>
          <a:blip r:embed="rId2">
            <a:extLst/>
          </a:blip>
          <a:srcRect t="2583" b="2583"/>
          <a:stretch>
            <a:fillRect/>
          </a:stretch>
        </p:blipFill>
        <p:spPr>
          <a:xfrm>
            <a:off x="7762892" y="2461810"/>
            <a:ext cx="4835509" cy="6872690"/>
          </a:xfrm>
          <a:prstGeom prst="rect">
            <a:avLst/>
          </a:prstGeom>
        </p:spPr>
      </p:pic>
      <p:sp>
        <p:nvSpPr>
          <p:cNvPr id="249" name="Shape 249"/>
          <p:cNvSpPr>
            <a:spLocks noGrp="1"/>
          </p:cNvSpPr>
          <p:nvPr>
            <p:ph type="title"/>
          </p:nvPr>
        </p:nvSpPr>
        <p:spPr>
          <a:xfrm>
            <a:off x="406400" y="1536700"/>
            <a:ext cx="12018219" cy="723900"/>
          </a:xfrm>
          <a:prstGeom prst="rect">
            <a:avLst/>
          </a:prstGeom>
        </p:spPr>
        <p:txBody>
          <a:bodyPr/>
          <a:lstStyle>
            <a:lvl1pPr defTabSz="449833">
              <a:spcBef>
                <a:spcPts val="2100"/>
              </a:spcBef>
              <a:defRPr sz="4619">
                <a:solidFill>
                  <a:srgbClr val="D4FB79"/>
                </a:solidFill>
              </a:defRPr>
            </a:lvl1pPr>
          </a:lstStyle>
          <a:p>
            <a:r>
              <a:t>TENER Un ADECUADO EQUILIBRIO ENTRE CONFIANZA Y VIGILANCIA</a:t>
            </a:r>
          </a:p>
        </p:txBody>
      </p:sp>
      <p:sp>
        <p:nvSpPr>
          <p:cNvPr id="250" name="Shape 250"/>
          <p:cNvSpPr>
            <a:spLocks noGrp="1"/>
          </p:cNvSpPr>
          <p:nvPr>
            <p:ph type="body" sz="half" idx="1"/>
          </p:nvPr>
        </p:nvSpPr>
        <p:spPr>
          <a:xfrm>
            <a:off x="406400" y="2466120"/>
            <a:ext cx="6299200" cy="6864064"/>
          </a:xfrm>
          <a:prstGeom prst="rect">
            <a:avLst/>
          </a:prstGeom>
        </p:spPr>
        <p:txBody>
          <a:bodyPr/>
          <a:lstStyle/>
          <a:p>
            <a:pPr>
              <a:defRPr>
                <a:solidFill>
                  <a:srgbClr val="FFFFFF"/>
                </a:solidFill>
              </a:defRPr>
            </a:pPr>
            <a:r>
              <a:rPr dirty="0"/>
              <a:t>En la formación de su carácter y personalidad, los niños y jóvenes requieren que confiemos en ellos. Una actitud de constante desconfianza los hace sentir inseguros de sí mismos y de su valía personal.</a:t>
            </a:r>
          </a:p>
          <a:p>
            <a:pPr>
              <a:defRPr>
                <a:solidFill>
                  <a:srgbClr val="FFFFFF"/>
                </a:solidFill>
              </a:defRPr>
            </a:pPr>
            <a:r>
              <a:rPr dirty="0"/>
              <a:t>Pero el exceso de confianza les hace sentir abandonados, como si la vida dependiera por completo de ellos. Por eso, necesitan vigilancia, supervisión y una no excesiva credulidad.</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500"/>
                                        <p:tgtEl>
                                          <p:spTgt spid="2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UNDÉCIMO</a:t>
            </a:r>
            <a:endParaRPr dirty="0"/>
          </a:p>
        </p:txBody>
      </p:sp>
      <p:pic>
        <p:nvPicPr>
          <p:cNvPr id="253" name="pasted-image.tiff"/>
          <p:cNvPicPr>
            <a:picLocks noGrp="1" noChangeAspect="1"/>
          </p:cNvPicPr>
          <p:nvPr>
            <p:ph type="pic" idx="14"/>
          </p:nvPr>
        </p:nvPicPr>
        <p:blipFill>
          <a:blip r:embed="rId2">
            <a:extLst/>
          </a:blip>
          <a:srcRect l="259" r="259"/>
          <a:stretch>
            <a:fillRect/>
          </a:stretch>
        </p:blipFill>
        <p:spPr>
          <a:xfrm>
            <a:off x="7762892" y="2461810"/>
            <a:ext cx="4835509" cy="6872690"/>
          </a:xfrm>
          <a:prstGeom prst="rect">
            <a:avLst/>
          </a:prstGeom>
        </p:spPr>
      </p:pic>
      <p:sp>
        <p:nvSpPr>
          <p:cNvPr id="254" name="Shape 254"/>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LA GRAN ENSEÑANZA: LA VIDA NO ES FÁCIL</a:t>
            </a:r>
          </a:p>
        </p:txBody>
      </p:sp>
      <p:sp>
        <p:nvSpPr>
          <p:cNvPr id="255" name="Shape 255"/>
          <p:cNvSpPr>
            <a:spLocks noGrp="1"/>
          </p:cNvSpPr>
          <p:nvPr>
            <p:ph type="body" sz="half" idx="1"/>
          </p:nvPr>
        </p:nvSpPr>
        <p:spPr>
          <a:xfrm>
            <a:off x="406400" y="2466120"/>
            <a:ext cx="6299200" cy="6864064"/>
          </a:xfrm>
          <a:prstGeom prst="rect">
            <a:avLst/>
          </a:prstGeom>
        </p:spPr>
        <p:txBody>
          <a:bodyPr/>
          <a:lstStyle/>
          <a:p>
            <a:pPr marL="422275" indent="-422275" defTabSz="554990">
              <a:spcBef>
                <a:spcPts val="2600"/>
              </a:spcBef>
              <a:defRPr sz="2660">
                <a:solidFill>
                  <a:srgbClr val="FFFFFF"/>
                </a:solidFill>
              </a:defRPr>
            </a:pPr>
            <a:r>
              <a:rPr dirty="0"/>
              <a:t>Quien no está preparado para afrontar la adversidad y el sufrimiento, no está preparado para vivir.</a:t>
            </a:r>
          </a:p>
          <a:p>
            <a:pPr marL="422275" indent="-422275" defTabSz="554990">
              <a:spcBef>
                <a:spcPts val="2600"/>
              </a:spcBef>
              <a:defRPr sz="2660">
                <a:solidFill>
                  <a:srgbClr val="FFFFFF"/>
                </a:solidFill>
              </a:defRPr>
            </a:pPr>
            <a:r>
              <a:rPr dirty="0"/>
              <a:t>La vida no es fácil y no es necesariamente divertida. El valor de la vida no proviene de lo agradable que sea, sino de la vida misma. Vivir es un deber y no un disfrute.</a:t>
            </a:r>
          </a:p>
          <a:p>
            <a:pPr marL="422275" indent="-422275" defTabSz="554990">
              <a:spcBef>
                <a:spcPts val="2600"/>
              </a:spcBef>
              <a:defRPr sz="2660">
                <a:solidFill>
                  <a:srgbClr val="FFFFFF"/>
                </a:solidFill>
              </a:defRPr>
            </a:pPr>
            <a:r>
              <a:rPr dirty="0"/>
              <a:t>Es necesario aprender a gozar haciendo lo correcto, aunque cueste hacerlo.</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500"/>
                                        <p:tgtEl>
                                          <p:spTgt spid="2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5">
                                            <p:txEl>
                                              <p:pRg st="1" end="1"/>
                                            </p:txEl>
                                          </p:spTgt>
                                        </p:tgtEl>
                                        <p:attrNameLst>
                                          <p:attrName>style.visibility</p:attrName>
                                        </p:attrNameLst>
                                      </p:cBhvr>
                                      <p:to>
                                        <p:strVal val="visible"/>
                                      </p:to>
                                    </p:set>
                                    <p:animEffect transition="in" filter="fade">
                                      <p:cBhvr>
                                        <p:cTn id="12" dur="500"/>
                                        <p:tgtEl>
                                          <p:spTgt spid="2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5">
                                            <p:txEl>
                                              <p:pRg st="2" end="2"/>
                                            </p:txEl>
                                          </p:spTgt>
                                        </p:tgtEl>
                                        <p:attrNameLst>
                                          <p:attrName>style.visibility</p:attrName>
                                        </p:attrNameLst>
                                      </p:cBhvr>
                                      <p:to>
                                        <p:strVal val="visible"/>
                                      </p:to>
                                    </p:set>
                                    <p:animEffect transition="in" filter="fade">
                                      <p:cBhvr>
                                        <p:cTn id="17" dur="500"/>
                                        <p:tgtEl>
                                          <p:spTgt spid="2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DUODÉCIMO</a:t>
            </a:r>
            <a:endParaRPr dirty="0"/>
          </a:p>
        </p:txBody>
      </p:sp>
      <p:sp>
        <p:nvSpPr>
          <p:cNvPr id="254" name="Shape 254"/>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rPr lang="es-ES" dirty="0" smtClean="0"/>
              <a:t>PROVEER UN HORIZONTE</a:t>
            </a:r>
            <a:r>
              <a:rPr dirty="0" smtClean="0"/>
              <a:t>: </a:t>
            </a:r>
            <a:r>
              <a:rPr lang="es-ES" dirty="0" smtClean="0"/>
              <a:t>INSPIRAR UTOPÍAS</a:t>
            </a:r>
            <a:endParaRPr dirty="0"/>
          </a:p>
        </p:txBody>
      </p:sp>
      <p:sp>
        <p:nvSpPr>
          <p:cNvPr id="255" name="Shape 255"/>
          <p:cNvSpPr>
            <a:spLocks noGrp="1"/>
          </p:cNvSpPr>
          <p:nvPr>
            <p:ph type="body" sz="half" idx="1"/>
          </p:nvPr>
        </p:nvSpPr>
        <p:spPr>
          <a:xfrm>
            <a:off x="406399" y="2466120"/>
            <a:ext cx="6877269" cy="6864064"/>
          </a:xfrm>
          <a:prstGeom prst="rect">
            <a:avLst/>
          </a:prstGeom>
        </p:spPr>
        <p:txBody>
          <a:bodyPr/>
          <a:lstStyle/>
          <a:p>
            <a:pPr marL="422275" indent="-422275" defTabSz="554990">
              <a:spcBef>
                <a:spcPts val="2600"/>
              </a:spcBef>
              <a:defRPr sz="2660">
                <a:solidFill>
                  <a:srgbClr val="FFFFFF"/>
                </a:solidFill>
              </a:defRPr>
            </a:pPr>
            <a:r>
              <a:rPr lang="es-ES" dirty="0" smtClean="0"/>
              <a:t>Si bien no todos los sueños se hacen realidad y es necesario aprender que no todo lo que anhelamos se cumplirá, es necesario desear algo grande. Una alta y bella meta provee horizonte existencial, da orientación y propósito a la vida y eso concede mayor resistencia ante las dificultades.</a:t>
            </a:r>
          </a:p>
          <a:p>
            <a:pPr marL="422275" indent="-422275" defTabSz="554990">
              <a:spcBef>
                <a:spcPts val="2600"/>
              </a:spcBef>
              <a:defRPr sz="2660">
                <a:solidFill>
                  <a:srgbClr val="FFFFFF"/>
                </a:solidFill>
              </a:defRPr>
            </a:pPr>
            <a:r>
              <a:rPr lang="es-ES" dirty="0" smtClean="0"/>
              <a:t>La UTOPÍA no es un imposible. U-topos significa “sin lugar”, es algo que todavía no hay, pero puede haber. </a:t>
            </a:r>
          </a:p>
          <a:p>
            <a:pPr marL="422275" indent="-422275" defTabSz="554990">
              <a:spcBef>
                <a:spcPts val="2600"/>
              </a:spcBef>
              <a:defRPr sz="2660">
                <a:solidFill>
                  <a:srgbClr val="FFFFFF"/>
                </a:solidFill>
              </a:defRPr>
            </a:pPr>
            <a:r>
              <a:rPr lang="es-ES" dirty="0" smtClean="0"/>
              <a:t>La clave de una bella utopía es que ésta sea alta, noble, generosa, solidaria, humanitaria, altruista.</a:t>
            </a:r>
            <a:endParaRPr dirty="0"/>
          </a:p>
        </p:txBody>
      </p:sp>
      <p:pic>
        <p:nvPicPr>
          <p:cNvPr id="4" name="Marcador de imagen 3"/>
          <p:cNvPicPr>
            <a:picLocks noGrp="1" noChangeAspect="1"/>
          </p:cNvPicPr>
          <p:nvPr>
            <p:ph type="pic" sz="half" idx="14"/>
          </p:nvPr>
        </p:nvPicPr>
        <p:blipFill>
          <a:blip r:embed="rId2"/>
          <a:srcRect t="11257" b="11257"/>
          <a:stretch>
            <a:fillRect/>
          </a:stretch>
        </p:blipFill>
        <p:spPr>
          <a:xfrm>
            <a:off x="7765924" y="2466120"/>
            <a:ext cx="4832476" cy="6868380"/>
          </a:xfrm>
          <a:prstGeom prst="rect">
            <a:avLst/>
          </a:prstGeom>
        </p:spPr>
      </p:pic>
    </p:spTree>
    <p:extLst>
      <p:ext uri="{BB962C8B-B14F-4D97-AF65-F5344CB8AC3E}">
        <p14:creationId xmlns:p14="http://schemas.microsoft.com/office/powerpoint/2010/main" val="150144482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500"/>
                                        <p:tgtEl>
                                          <p:spTgt spid="2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5">
                                            <p:txEl>
                                              <p:pRg st="1" end="1"/>
                                            </p:txEl>
                                          </p:spTgt>
                                        </p:tgtEl>
                                        <p:attrNameLst>
                                          <p:attrName>style.visibility</p:attrName>
                                        </p:attrNameLst>
                                      </p:cBhvr>
                                      <p:to>
                                        <p:strVal val="visible"/>
                                      </p:to>
                                    </p:set>
                                    <p:animEffect transition="in" filter="fade">
                                      <p:cBhvr>
                                        <p:cTn id="12" dur="500"/>
                                        <p:tgtEl>
                                          <p:spTgt spid="2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5">
                                            <p:txEl>
                                              <p:pRg st="2" end="2"/>
                                            </p:txEl>
                                          </p:spTgt>
                                        </p:tgtEl>
                                        <p:attrNameLst>
                                          <p:attrName>style.visibility</p:attrName>
                                        </p:attrNameLst>
                                      </p:cBhvr>
                                      <p:to>
                                        <p:strVal val="visible"/>
                                      </p:to>
                                    </p:set>
                                    <p:animEffect transition="in" filter="fade">
                                      <p:cBhvr>
                                        <p:cTn id="17" dur="500"/>
                                        <p:tgtEl>
                                          <p:spTgt spid="2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DÉCIMOTERCERO</a:t>
            </a:r>
            <a:endParaRPr dirty="0"/>
          </a:p>
        </p:txBody>
      </p:sp>
      <p:pic>
        <p:nvPicPr>
          <p:cNvPr id="258" name="pasted-image.png"/>
          <p:cNvPicPr>
            <a:picLocks noGrp="1" noChangeAspect="1"/>
          </p:cNvPicPr>
          <p:nvPr>
            <p:ph type="pic" idx="14"/>
          </p:nvPr>
        </p:nvPicPr>
        <p:blipFill>
          <a:blip r:embed="rId2">
            <a:extLst/>
          </a:blip>
          <a:srcRect l="14820" r="14820"/>
          <a:stretch>
            <a:fillRect/>
          </a:stretch>
        </p:blipFill>
        <p:spPr>
          <a:xfrm>
            <a:off x="7762892" y="2461810"/>
            <a:ext cx="4835509" cy="6872690"/>
          </a:xfrm>
          <a:prstGeom prst="rect">
            <a:avLst/>
          </a:prstGeom>
        </p:spPr>
      </p:pic>
      <p:sp>
        <p:nvSpPr>
          <p:cNvPr id="259" name="Shape 259"/>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NO ACEPTAR NI TRAMPAS NI EXCUSAS</a:t>
            </a:r>
          </a:p>
        </p:txBody>
      </p:sp>
      <p:sp>
        <p:nvSpPr>
          <p:cNvPr id="260" name="Shape 260"/>
          <p:cNvSpPr>
            <a:spLocks noGrp="1"/>
          </p:cNvSpPr>
          <p:nvPr>
            <p:ph type="body" sz="half" idx="1"/>
          </p:nvPr>
        </p:nvSpPr>
        <p:spPr>
          <a:xfrm>
            <a:off x="406400" y="2466120"/>
            <a:ext cx="6299200" cy="6864064"/>
          </a:xfrm>
          <a:prstGeom prst="rect">
            <a:avLst/>
          </a:prstGeom>
        </p:spPr>
        <p:txBody>
          <a:bodyPr/>
          <a:lstStyle/>
          <a:p>
            <a:pPr marL="440055" indent="-440055" defTabSz="578358">
              <a:spcBef>
                <a:spcPts val="2700"/>
              </a:spcBef>
              <a:defRPr sz="2772">
                <a:solidFill>
                  <a:srgbClr val="FFFFFF"/>
                </a:solidFill>
              </a:defRPr>
            </a:pPr>
            <a:r>
              <a:rPr dirty="0"/>
              <a:t>La trampa es el arma del delincuente, del que engaña, del que hace fraude, del inescrupuloso.</a:t>
            </a:r>
          </a:p>
          <a:p>
            <a:pPr marL="440055" indent="-440055" defTabSz="578358">
              <a:spcBef>
                <a:spcPts val="2700"/>
              </a:spcBef>
              <a:defRPr sz="2772">
                <a:solidFill>
                  <a:srgbClr val="FFFFFF"/>
                </a:solidFill>
              </a:defRPr>
            </a:pPr>
            <a:r>
              <a:rPr dirty="0"/>
              <a:t>La excusa es el arma de los mediocres, de quienes justifican con disculpas sus errores y omisiones.</a:t>
            </a:r>
          </a:p>
          <a:p>
            <a:pPr marL="440055" indent="-440055" defTabSz="578358">
              <a:spcBef>
                <a:spcPts val="2700"/>
              </a:spcBef>
              <a:defRPr sz="2772">
                <a:solidFill>
                  <a:srgbClr val="FFFFFF"/>
                </a:solidFill>
              </a:defRPr>
            </a:pPr>
            <a:r>
              <a:rPr dirty="0"/>
              <a:t>Si aplaudimos las primeras trampas y excusas para evitar problemas, luego serán grandes trampas y enormes disculpas para todo.</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animEffect transition="in" filter="fade">
                                      <p:cBhvr>
                                        <p:cTn id="7" dur="500"/>
                                        <p:tgtEl>
                                          <p:spTgt spid="2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0">
                                            <p:txEl>
                                              <p:pRg st="1" end="1"/>
                                            </p:txEl>
                                          </p:spTgt>
                                        </p:tgtEl>
                                        <p:attrNameLst>
                                          <p:attrName>style.visibility</p:attrName>
                                        </p:attrNameLst>
                                      </p:cBhvr>
                                      <p:to>
                                        <p:strVal val="visible"/>
                                      </p:to>
                                    </p:set>
                                    <p:animEffect transition="in" filter="fade">
                                      <p:cBhvr>
                                        <p:cTn id="12" dur="500"/>
                                        <p:tgtEl>
                                          <p:spTgt spid="2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0">
                                            <p:txEl>
                                              <p:pRg st="2" end="2"/>
                                            </p:txEl>
                                          </p:spTgt>
                                        </p:tgtEl>
                                        <p:attrNameLst>
                                          <p:attrName>style.visibility</p:attrName>
                                        </p:attrNameLst>
                                      </p:cBhvr>
                                      <p:to>
                                        <p:strVal val="visible"/>
                                      </p:to>
                                    </p:set>
                                    <p:animEffect transition="in" filter="fade">
                                      <p:cBhvr>
                                        <p:cTn id="17" dur="500"/>
                                        <p:tgtEl>
                                          <p:spTgt spid="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body" idx="13"/>
          </p:nvPr>
        </p:nvSpPr>
        <p:spPr>
          <a:xfrm>
            <a:off x="406400" y="516342"/>
            <a:ext cx="12192001" cy="398058"/>
          </a:xfrm>
          <a:prstGeom prst="rect">
            <a:avLst/>
          </a:prstGeom>
        </p:spPr>
        <p:txBody>
          <a:bodyPr/>
          <a:lstStyle>
            <a:lvl1pPr algn="ctr">
              <a:defRPr>
                <a:solidFill>
                  <a:srgbClr val="FFD479"/>
                </a:solidFill>
              </a:defRPr>
            </a:lvl1pPr>
          </a:lstStyle>
          <a:p>
            <a:r>
              <a:rPr dirty="0" smtClean="0"/>
              <a:t>DÉCIMO</a:t>
            </a:r>
            <a:r>
              <a:rPr lang="es-ES" dirty="0" smtClean="0"/>
              <a:t>CUARTO</a:t>
            </a:r>
            <a:endParaRPr dirty="0"/>
          </a:p>
        </p:txBody>
      </p:sp>
      <p:pic>
        <p:nvPicPr>
          <p:cNvPr id="263" name="pasted-image.tiff"/>
          <p:cNvPicPr>
            <a:picLocks noGrp="1" noChangeAspect="1"/>
          </p:cNvPicPr>
          <p:nvPr>
            <p:ph type="pic" idx="14"/>
          </p:nvPr>
        </p:nvPicPr>
        <p:blipFill>
          <a:blip r:embed="rId2">
            <a:extLst/>
          </a:blip>
          <a:srcRect t="6600" b="6600"/>
          <a:stretch>
            <a:fillRect/>
          </a:stretch>
        </p:blipFill>
        <p:spPr>
          <a:xfrm>
            <a:off x="7762892" y="2461810"/>
            <a:ext cx="4835509" cy="6872690"/>
          </a:xfrm>
          <a:prstGeom prst="rect">
            <a:avLst/>
          </a:prstGeom>
        </p:spPr>
      </p:pic>
      <p:sp>
        <p:nvSpPr>
          <p:cNvPr id="264" name="Shape 264"/>
          <p:cNvSpPr>
            <a:spLocks noGrp="1"/>
          </p:cNvSpPr>
          <p:nvPr>
            <p:ph type="title"/>
          </p:nvPr>
        </p:nvSpPr>
        <p:spPr>
          <a:xfrm>
            <a:off x="406400" y="1536700"/>
            <a:ext cx="12018219" cy="723900"/>
          </a:xfrm>
          <a:prstGeom prst="rect">
            <a:avLst/>
          </a:prstGeom>
        </p:spPr>
        <p:txBody>
          <a:bodyPr/>
          <a:lstStyle>
            <a:lvl1pPr defTabSz="467359">
              <a:spcBef>
                <a:spcPts val="2200"/>
              </a:spcBef>
              <a:defRPr sz="4800">
                <a:solidFill>
                  <a:srgbClr val="D4FB79"/>
                </a:solidFill>
              </a:defRPr>
            </a:lvl1pPr>
          </a:lstStyle>
          <a:p>
            <a:r>
              <a:t>CULTIVAR LA ESPIRITUALIDAD Y EL SENTIDO TRASCENDENTE</a:t>
            </a:r>
          </a:p>
        </p:txBody>
      </p:sp>
      <p:sp>
        <p:nvSpPr>
          <p:cNvPr id="265" name="Shape 265"/>
          <p:cNvSpPr>
            <a:spLocks noGrp="1"/>
          </p:cNvSpPr>
          <p:nvPr>
            <p:ph type="body" sz="half" idx="1"/>
          </p:nvPr>
        </p:nvSpPr>
        <p:spPr>
          <a:xfrm>
            <a:off x="406399" y="2466120"/>
            <a:ext cx="6856549" cy="6864064"/>
          </a:xfrm>
          <a:prstGeom prst="rect">
            <a:avLst/>
          </a:prstGeom>
        </p:spPr>
        <p:txBody>
          <a:bodyPr>
            <a:normAutofit/>
          </a:bodyPr>
          <a:lstStyle/>
          <a:p>
            <a:pPr marL="422275" indent="-422275" defTabSz="554990">
              <a:spcBef>
                <a:spcPts val="2600"/>
              </a:spcBef>
              <a:defRPr sz="2660">
                <a:solidFill>
                  <a:srgbClr val="FFFFFF"/>
                </a:solidFill>
              </a:defRPr>
            </a:pPr>
            <a:r>
              <a:rPr dirty="0"/>
              <a:t>El sentido de Dios no es solo algo religioso o piadoso. El sentido de Dios es también el sentido de </a:t>
            </a:r>
            <a:r>
              <a:rPr dirty="0" smtClean="0"/>
              <a:t>l</a:t>
            </a:r>
            <a:r>
              <a:rPr lang="es-ES" dirty="0" smtClean="0"/>
              <a:t>o sagrada que es</a:t>
            </a:r>
            <a:r>
              <a:rPr dirty="0" smtClean="0"/>
              <a:t> la </a:t>
            </a:r>
            <a:r>
              <a:rPr dirty="0"/>
              <a:t>vida humana y de la dignidad de </a:t>
            </a:r>
            <a:r>
              <a:rPr lang="es-ES" dirty="0" smtClean="0"/>
              <a:t>toda la Creación</a:t>
            </a:r>
            <a:r>
              <a:rPr dirty="0" smtClean="0"/>
              <a:t>. </a:t>
            </a:r>
            <a:r>
              <a:rPr dirty="0"/>
              <a:t>El sentido de Dios es, además, un ejemplo de vida noble y digna y es, ante todo, un proyecto existencial en el sentido de que nuestra vida es para algo grande y para aspirar a lo eterno. </a:t>
            </a:r>
          </a:p>
          <a:p>
            <a:pPr marL="422275" indent="-422275" defTabSz="554990">
              <a:spcBef>
                <a:spcPts val="2600"/>
              </a:spcBef>
              <a:defRPr sz="2660">
                <a:solidFill>
                  <a:srgbClr val="FFFFFF"/>
                </a:solidFill>
              </a:defRPr>
            </a:pPr>
            <a:r>
              <a:rPr dirty="0"/>
              <a:t>Hacer el Bien y vivir en la Verdad es más posible si no estamos solos, si Dios nos inspira y fortalece</a:t>
            </a:r>
            <a:r>
              <a:rPr dirty="0" smtClean="0"/>
              <a:t>.</a:t>
            </a:r>
            <a:r>
              <a:rPr lang="es-ES" dirty="0" smtClean="0"/>
              <a:t> Y con Dios, hasta el dolor más grande es posible sobrellevarlo.</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animEffect transition="in" filter="fade">
                                      <p:cBhvr>
                                        <p:cTn id="7" dur="500"/>
                                        <p:tgtEl>
                                          <p:spTgt spid="2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5">
                                            <p:txEl>
                                              <p:pRg st="1" end="1"/>
                                            </p:txEl>
                                          </p:spTgt>
                                        </p:tgtEl>
                                        <p:attrNameLst>
                                          <p:attrName>style.visibility</p:attrName>
                                        </p:attrNameLst>
                                      </p:cBhvr>
                                      <p:to>
                                        <p:strVal val="visible"/>
                                      </p:to>
                                    </p:set>
                                    <p:animEffect transition="in" filter="fade">
                                      <p:cBhvr>
                                        <p:cTn id="12" dur="500"/>
                                        <p:tgtEl>
                                          <p:spTgt spid="2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dirty="0" smtClean="0"/>
              <a:t>DÉCIMO</a:t>
            </a:r>
            <a:r>
              <a:rPr lang="es-ES" dirty="0" smtClean="0"/>
              <a:t>QUINTO</a:t>
            </a:r>
            <a:endParaRPr dirty="0"/>
          </a:p>
        </p:txBody>
      </p:sp>
      <p:pic>
        <p:nvPicPr>
          <p:cNvPr id="268" name="pasted-image.tiff"/>
          <p:cNvPicPr>
            <a:picLocks noGrp="1" noChangeAspect="1"/>
          </p:cNvPicPr>
          <p:nvPr>
            <p:ph type="pic" idx="14"/>
          </p:nvPr>
        </p:nvPicPr>
        <p:blipFill>
          <a:blip r:embed="rId2">
            <a:extLst/>
          </a:blip>
          <a:srcRect l="6758" r="6758"/>
          <a:stretch>
            <a:fillRect/>
          </a:stretch>
        </p:blipFill>
        <p:spPr>
          <a:xfrm>
            <a:off x="7762891" y="2461810"/>
            <a:ext cx="4835510" cy="6872690"/>
          </a:xfrm>
          <a:prstGeom prst="rect">
            <a:avLst/>
          </a:prstGeom>
        </p:spPr>
      </p:pic>
      <p:sp>
        <p:nvSpPr>
          <p:cNvPr id="269" name="Shape 269"/>
          <p:cNvSpPr>
            <a:spLocks noGrp="1"/>
          </p:cNvSpPr>
          <p:nvPr>
            <p:ph type="title"/>
          </p:nvPr>
        </p:nvSpPr>
        <p:spPr>
          <a:xfrm>
            <a:off x="406400" y="1536700"/>
            <a:ext cx="12018219" cy="723900"/>
          </a:xfrm>
          <a:prstGeom prst="rect">
            <a:avLst/>
          </a:prstGeom>
        </p:spPr>
        <p:txBody>
          <a:bodyPr/>
          <a:lstStyle>
            <a:lvl1pPr defTabSz="432308">
              <a:spcBef>
                <a:spcPts val="2000"/>
              </a:spcBef>
              <a:defRPr sz="4440">
                <a:solidFill>
                  <a:srgbClr val="D4FB79"/>
                </a:solidFill>
              </a:defRPr>
            </a:lvl1pPr>
          </a:lstStyle>
          <a:p>
            <a:pPr algn="ctr"/>
            <a:r>
              <a:rPr dirty="0" smtClean="0"/>
              <a:t>TODO </a:t>
            </a:r>
            <a:r>
              <a:rPr dirty="0"/>
              <a:t>ESTO CON UN ENTRAÑABLE AMOR Y UNA NECESARIA FIRMEZA</a:t>
            </a:r>
          </a:p>
        </p:txBody>
      </p:sp>
      <p:sp>
        <p:nvSpPr>
          <p:cNvPr id="270" name="Shape 270"/>
          <p:cNvSpPr>
            <a:spLocks noGrp="1"/>
          </p:cNvSpPr>
          <p:nvPr>
            <p:ph type="body" sz="half" idx="1"/>
          </p:nvPr>
        </p:nvSpPr>
        <p:spPr>
          <a:xfrm>
            <a:off x="406400" y="2466120"/>
            <a:ext cx="6299200" cy="6864064"/>
          </a:xfrm>
          <a:prstGeom prst="rect">
            <a:avLst/>
          </a:prstGeom>
        </p:spPr>
        <p:txBody>
          <a:bodyPr/>
          <a:lstStyle/>
          <a:p>
            <a:pPr marL="435609" indent="-435609" defTabSz="572516">
              <a:spcBef>
                <a:spcPts val="2700"/>
              </a:spcBef>
              <a:defRPr sz="2744">
                <a:solidFill>
                  <a:srgbClr val="FFFFFF"/>
                </a:solidFill>
              </a:defRPr>
            </a:pPr>
            <a:r>
              <a:rPr dirty="0"/>
              <a:t>Obviamente nuestros </a:t>
            </a:r>
            <a:r>
              <a:rPr lang="es-ES" dirty="0" smtClean="0"/>
              <a:t>niños y </a:t>
            </a:r>
            <a:r>
              <a:rPr lang="es-ES" dirty="0" smtClean="0"/>
              <a:t>jóvenes</a:t>
            </a:r>
            <a:r>
              <a:rPr lang="es-ES" dirty="0" smtClean="0"/>
              <a:t> </a:t>
            </a:r>
            <a:r>
              <a:rPr dirty="0" smtClean="0"/>
              <a:t>requieren </a:t>
            </a:r>
            <a:r>
              <a:rPr dirty="0"/>
              <a:t>amor, ternura</a:t>
            </a:r>
            <a:r>
              <a:rPr dirty="0" smtClean="0"/>
              <a:t>, </a:t>
            </a:r>
            <a:r>
              <a:rPr dirty="0"/>
              <a:t>afecto, palabras dulces, </a:t>
            </a:r>
            <a:r>
              <a:rPr dirty="0" smtClean="0"/>
              <a:t>miradas</a:t>
            </a:r>
            <a:r>
              <a:rPr lang="es-ES" dirty="0" smtClean="0"/>
              <a:t> y palabras</a:t>
            </a:r>
            <a:r>
              <a:rPr dirty="0" smtClean="0"/>
              <a:t> </a:t>
            </a:r>
            <a:r>
              <a:rPr dirty="0"/>
              <a:t>llenas de aceptación. </a:t>
            </a:r>
          </a:p>
          <a:p>
            <a:pPr marL="435609" indent="-435609" defTabSz="572516">
              <a:spcBef>
                <a:spcPts val="2700"/>
              </a:spcBef>
              <a:defRPr sz="2744">
                <a:solidFill>
                  <a:srgbClr val="FFFFFF"/>
                </a:solidFill>
              </a:defRPr>
            </a:pPr>
            <a:r>
              <a:rPr dirty="0"/>
              <a:t>Lo anterior no supone exigir menos, ni orientar menos, ni corregir menos. </a:t>
            </a:r>
          </a:p>
          <a:p>
            <a:pPr marL="435609" indent="-435609" defTabSz="572516">
              <a:spcBef>
                <a:spcPts val="2700"/>
              </a:spcBef>
              <a:defRPr sz="2744">
                <a:solidFill>
                  <a:srgbClr val="FFFFFF"/>
                </a:solidFill>
              </a:defRPr>
            </a:pPr>
            <a:r>
              <a:rPr dirty="0"/>
              <a:t>De hecho, les desconcierta (aunque les guste) que les dejemos hacer lo que quieran. El amor se expresa en la ternura, pero se prueba en la firmeza de los principios y valores.</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Y </a:t>
            </a:r>
            <a:r>
              <a:rPr dirty="0" smtClean="0"/>
              <a:t>DÉCIMO</a:t>
            </a:r>
            <a:r>
              <a:rPr lang="es-ES" dirty="0" smtClean="0"/>
              <a:t>sexto</a:t>
            </a:r>
            <a:endParaRPr dirty="0"/>
          </a:p>
        </p:txBody>
      </p:sp>
      <p:sp>
        <p:nvSpPr>
          <p:cNvPr id="269" name="Shape 269"/>
          <p:cNvSpPr>
            <a:spLocks noGrp="1"/>
          </p:cNvSpPr>
          <p:nvPr>
            <p:ph type="title"/>
          </p:nvPr>
        </p:nvSpPr>
        <p:spPr>
          <a:xfrm>
            <a:off x="406400" y="1536700"/>
            <a:ext cx="12018219" cy="723900"/>
          </a:xfrm>
          <a:prstGeom prst="rect">
            <a:avLst/>
          </a:prstGeom>
        </p:spPr>
        <p:txBody>
          <a:bodyPr/>
          <a:lstStyle>
            <a:lvl1pPr defTabSz="432308">
              <a:spcBef>
                <a:spcPts val="2000"/>
              </a:spcBef>
              <a:defRPr sz="4440">
                <a:solidFill>
                  <a:srgbClr val="D4FB79"/>
                </a:solidFill>
              </a:defRPr>
            </a:lvl1pPr>
          </a:lstStyle>
          <a:p>
            <a:r>
              <a:rPr lang="es-ES" dirty="0" smtClean="0"/>
              <a:t>ALGUNAS ORIENTACIONES PRÁCTICAS</a:t>
            </a:r>
            <a:endParaRPr dirty="0"/>
          </a:p>
        </p:txBody>
      </p:sp>
      <p:sp>
        <p:nvSpPr>
          <p:cNvPr id="270" name="Shape 270"/>
          <p:cNvSpPr>
            <a:spLocks noGrp="1"/>
          </p:cNvSpPr>
          <p:nvPr>
            <p:ph type="body" sz="half" idx="1"/>
          </p:nvPr>
        </p:nvSpPr>
        <p:spPr>
          <a:xfrm>
            <a:off x="406400" y="2466120"/>
            <a:ext cx="12303760" cy="6864064"/>
          </a:xfrm>
          <a:prstGeom prst="rect">
            <a:avLst/>
          </a:prstGeom>
        </p:spPr>
        <p:txBody>
          <a:bodyPr/>
          <a:lstStyle/>
          <a:p>
            <a:pPr marL="435609" indent="-435609" defTabSz="572516">
              <a:spcBef>
                <a:spcPts val="2700"/>
              </a:spcBef>
              <a:defRPr sz="2744">
                <a:solidFill>
                  <a:srgbClr val="FFFFFF"/>
                </a:solidFill>
              </a:defRPr>
            </a:pPr>
            <a:r>
              <a:rPr lang="es-ES" dirty="0" smtClean="0"/>
              <a:t>Para Coordinadores y Directores de Curso: esforzarse por conocer por el nombre a los estudiantes, saludarlos con afecto en la mañana y despedirlos igualmente al terminar la jornada. Que se sientan VISTOS y RECONOCIDOS.</a:t>
            </a:r>
          </a:p>
          <a:p>
            <a:pPr marL="435609" indent="-435609" defTabSz="572516">
              <a:spcBef>
                <a:spcPts val="2700"/>
              </a:spcBef>
              <a:defRPr sz="2744">
                <a:solidFill>
                  <a:srgbClr val="FFFFFF"/>
                </a:solidFill>
              </a:defRPr>
            </a:pPr>
            <a:r>
              <a:rPr lang="es-ES" dirty="0" smtClean="0"/>
              <a:t>Aprovechar </a:t>
            </a:r>
            <a:r>
              <a:rPr lang="es-ES" dirty="0" smtClean="0"/>
              <a:t>las reflexiones diarias para </a:t>
            </a:r>
            <a:r>
              <a:rPr lang="es-ES" dirty="0" smtClean="0"/>
              <a:t>exhortarlos con palabras motivadoras, para amonestarlos con caridad, para orar por sus necesidades (y para ello conocer tales necesidades), para dar gracias por los dones recibidos y para bendecirlos.</a:t>
            </a:r>
          </a:p>
          <a:p>
            <a:pPr marL="435609" indent="-435609" defTabSz="572516">
              <a:spcBef>
                <a:spcPts val="2700"/>
              </a:spcBef>
              <a:defRPr sz="2744">
                <a:solidFill>
                  <a:srgbClr val="FFFFFF"/>
                </a:solidFill>
              </a:defRPr>
            </a:pPr>
            <a:r>
              <a:rPr lang="es-ES" dirty="0" smtClean="0"/>
              <a:t>Evitar por completo la burla, la ironía y el sarcasmo. Muchos de ellos no tienen la autoestima que les permita reírse de sí mismos y hacer bromas con sus limitaciones o errores. </a:t>
            </a:r>
          </a:p>
          <a:p>
            <a:pPr marL="435609" indent="-435609" defTabSz="572516">
              <a:spcBef>
                <a:spcPts val="2700"/>
              </a:spcBef>
              <a:defRPr sz="2744">
                <a:solidFill>
                  <a:srgbClr val="FFFFFF"/>
                </a:solidFill>
              </a:defRPr>
            </a:pPr>
            <a:r>
              <a:rPr lang="es-ES" dirty="0" smtClean="0"/>
              <a:t>Exceptuando los apócopes cariñosos de los nombres, jamás referirse a los estudiantes por apodos o designaciones de poco aprecio.</a:t>
            </a:r>
            <a:endParaRPr dirty="0"/>
          </a:p>
        </p:txBody>
      </p:sp>
    </p:spTree>
    <p:extLst>
      <p:ext uri="{BB962C8B-B14F-4D97-AF65-F5344CB8AC3E}">
        <p14:creationId xmlns:p14="http://schemas.microsoft.com/office/powerpoint/2010/main" val="176741358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fade">
                                      <p:cBhvr>
                                        <p:cTn id="22" dur="500"/>
                                        <p:tgtEl>
                                          <p:spTgt spid="2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Y </a:t>
            </a:r>
            <a:r>
              <a:rPr dirty="0" smtClean="0"/>
              <a:t>DÉCIMO</a:t>
            </a:r>
            <a:r>
              <a:rPr lang="es-ES" dirty="0" smtClean="0"/>
              <a:t>sexto</a:t>
            </a:r>
            <a:endParaRPr dirty="0"/>
          </a:p>
        </p:txBody>
      </p:sp>
      <p:sp>
        <p:nvSpPr>
          <p:cNvPr id="270" name="Shape 270"/>
          <p:cNvSpPr>
            <a:spLocks noGrp="1"/>
          </p:cNvSpPr>
          <p:nvPr>
            <p:ph type="body" sz="half" idx="1"/>
          </p:nvPr>
        </p:nvSpPr>
        <p:spPr>
          <a:xfrm>
            <a:off x="406400" y="1685109"/>
            <a:ext cx="12303760" cy="7759337"/>
          </a:xfrm>
          <a:prstGeom prst="rect">
            <a:avLst/>
          </a:prstGeom>
        </p:spPr>
        <p:txBody>
          <a:bodyPr>
            <a:normAutofit lnSpcReduction="10000"/>
          </a:bodyPr>
          <a:lstStyle/>
          <a:p>
            <a:pPr marL="435609" indent="-435609" defTabSz="572516">
              <a:spcBef>
                <a:spcPts val="2700"/>
              </a:spcBef>
              <a:defRPr sz="2744">
                <a:solidFill>
                  <a:srgbClr val="FFFFFF"/>
                </a:solidFill>
              </a:defRPr>
            </a:pPr>
            <a:r>
              <a:rPr lang="es-ES" dirty="0" smtClean="0"/>
              <a:t>Aunque es muy humano y comprensible sentir mayor simpatía por unos que por otros, no debe haber preferencias ni actitudes de molestia o antipatía. Sin darnos cuenta, generamos leyendas que (debido al carácter maleable de los chicos) terminan formando imágenes que ellos asumen. Eso de que 11ºA es lindo y 11ºB es “¡qué pereza!” no hace bien.  </a:t>
            </a:r>
          </a:p>
          <a:p>
            <a:pPr marL="435609" indent="-435609" defTabSz="572516">
              <a:spcBef>
                <a:spcPts val="2700"/>
              </a:spcBef>
              <a:defRPr sz="2744">
                <a:solidFill>
                  <a:srgbClr val="FFFFFF"/>
                </a:solidFill>
              </a:defRPr>
            </a:pPr>
            <a:r>
              <a:rPr lang="es-ES" dirty="0" smtClean="0"/>
              <a:t>En este sentido, ni siquiera entre nosotros mismos ni en las reuniones que tenemos, nos referimos de manera displicente acerca de los estudiantes ni de forma molesta manifestamos nuestro disgusto por ellos, por sus actitudes, o por su apariencia física. </a:t>
            </a:r>
          </a:p>
          <a:p>
            <a:pPr marL="435609" indent="-435609" defTabSz="572516">
              <a:spcBef>
                <a:spcPts val="2700"/>
              </a:spcBef>
              <a:defRPr sz="2744">
                <a:solidFill>
                  <a:srgbClr val="FFFFFF"/>
                </a:solidFill>
              </a:defRPr>
            </a:pPr>
            <a:r>
              <a:rPr lang="es-ES" dirty="0" smtClean="0"/>
              <a:t>Ojo: Debido a su fragilidad y baja autoestima necesitan reflejos positivos, palabras de ánimo, gestos que les demuestren que son importantes para nosotros, signos de afecto sincero (no de cariño afectivo-sentimental, sino de amor de educador que quiere su crecimiento como persona).</a:t>
            </a:r>
          </a:p>
          <a:p>
            <a:pPr marL="435609" indent="-435609" defTabSz="572516">
              <a:spcBef>
                <a:spcPts val="2700"/>
              </a:spcBef>
              <a:defRPr sz="2744">
                <a:solidFill>
                  <a:srgbClr val="FFFFFF"/>
                </a:solidFill>
              </a:defRPr>
            </a:pPr>
            <a:r>
              <a:rPr lang="es-ES" dirty="0" smtClean="0"/>
              <a:t>Cuando soliciten ser escuchados debemos hacerlo. Si no se puede en ese mismo momento, se debe reservar otro, pero no podemos desoírlos sin más ni atenderlos de prisa sin mirarlos y sin hacerlos sentir escuchados</a:t>
            </a:r>
            <a:r>
              <a:rPr lang="es-ES" dirty="0" smtClean="0"/>
              <a:t>. Y la clave de la escucha es escuchar mucho. </a:t>
            </a:r>
            <a:endParaRPr dirty="0"/>
          </a:p>
        </p:txBody>
      </p:sp>
    </p:spTree>
    <p:extLst>
      <p:ext uri="{BB962C8B-B14F-4D97-AF65-F5344CB8AC3E}">
        <p14:creationId xmlns:p14="http://schemas.microsoft.com/office/powerpoint/2010/main" val="31013247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fade">
                                      <p:cBhvr>
                                        <p:cTn id="22" dur="500"/>
                                        <p:tgtEl>
                                          <p:spTgt spid="2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body" idx="13"/>
          </p:nvPr>
        </p:nvSpPr>
        <p:spPr>
          <a:xfrm>
            <a:off x="406400" y="516342"/>
            <a:ext cx="12192000" cy="398058"/>
          </a:xfrm>
          <a:prstGeom prst="rect">
            <a:avLst/>
          </a:prstGeom>
        </p:spPr>
        <p:txBody>
          <a:bodyPr/>
          <a:lstStyle>
            <a:lvl1pPr algn="ctr">
              <a:defRPr>
                <a:solidFill>
                  <a:srgbClr val="FFD479"/>
                </a:solidFill>
              </a:defRPr>
            </a:lvl1pPr>
          </a:lstStyle>
          <a:p>
            <a:r>
              <a:rPr lang="es-ES" dirty="0" smtClean="0"/>
              <a:t>Y </a:t>
            </a:r>
            <a:r>
              <a:rPr dirty="0" smtClean="0"/>
              <a:t>DÉCIMO</a:t>
            </a:r>
            <a:r>
              <a:rPr lang="es-ES" dirty="0" smtClean="0"/>
              <a:t>sexto</a:t>
            </a:r>
            <a:endParaRPr dirty="0"/>
          </a:p>
        </p:txBody>
      </p:sp>
      <p:sp>
        <p:nvSpPr>
          <p:cNvPr id="270" name="Shape 270"/>
          <p:cNvSpPr>
            <a:spLocks noGrp="1"/>
          </p:cNvSpPr>
          <p:nvPr>
            <p:ph type="body" sz="half" idx="1"/>
          </p:nvPr>
        </p:nvSpPr>
        <p:spPr>
          <a:xfrm>
            <a:off x="406400" y="1685109"/>
            <a:ext cx="12303760" cy="7759337"/>
          </a:xfrm>
          <a:prstGeom prst="rect">
            <a:avLst/>
          </a:prstGeom>
        </p:spPr>
        <p:txBody>
          <a:bodyPr>
            <a:normAutofit/>
          </a:bodyPr>
          <a:lstStyle/>
          <a:p>
            <a:pPr marL="435609" indent="-435609" defTabSz="572516">
              <a:spcBef>
                <a:spcPts val="2700"/>
              </a:spcBef>
              <a:defRPr sz="2744">
                <a:solidFill>
                  <a:srgbClr val="FFFFFF"/>
                </a:solidFill>
              </a:defRPr>
            </a:pPr>
            <a:r>
              <a:rPr lang="es-ES" dirty="0" smtClean="0"/>
              <a:t>Algo más sobre la escucha: no solo hay que escuchar lo que el niño o joven dice, sino lo que no dice, lo que se percibe en sus gestos, en sus manos, en su forma de vestir, en sus ojos. Así mismo, hay que procurar tener información completa y esto supone asertividad en las preguntas. Las preguntas deben ser precisas, no motivadas por la curiosidad, sin exigir detalles morbosos y siempre dando la oportunidad de no responder lo que no se sientan cómodos en responder. Por último, es conveniente verificar que se entendió lo que se entendió. </a:t>
            </a:r>
          </a:p>
          <a:p>
            <a:pPr marL="435609" indent="-435609" defTabSz="572516">
              <a:spcBef>
                <a:spcPts val="2700"/>
              </a:spcBef>
              <a:defRPr sz="2744">
                <a:solidFill>
                  <a:srgbClr val="FFFFFF"/>
                </a:solidFill>
              </a:defRPr>
            </a:pPr>
            <a:r>
              <a:rPr lang="es-ES" dirty="0" smtClean="0"/>
              <a:t>Hay </a:t>
            </a:r>
            <a:r>
              <a:rPr lang="es-ES" dirty="0" smtClean="0"/>
              <a:t>que </a:t>
            </a:r>
            <a:r>
              <a:rPr lang="es-ES" dirty="0" smtClean="0"/>
              <a:t>procurar ser exigentes y al mismo tiempo justos y caritativos. No se trata de crear un entorno “</a:t>
            </a:r>
            <a:r>
              <a:rPr lang="es-ES" dirty="0" err="1" smtClean="0"/>
              <a:t>buenista</a:t>
            </a:r>
            <a:r>
              <a:rPr lang="es-ES" dirty="0" smtClean="0"/>
              <a:t>” que no corrige, no llama la atención, no pone metas, no confronta con la frustración. </a:t>
            </a:r>
            <a:endParaRPr lang="es-ES" dirty="0" smtClean="0"/>
          </a:p>
          <a:p>
            <a:pPr marL="435609" indent="-435609" defTabSz="572516">
              <a:spcBef>
                <a:spcPts val="2700"/>
              </a:spcBef>
              <a:defRPr sz="2744">
                <a:solidFill>
                  <a:srgbClr val="FFFFFF"/>
                </a:solidFill>
              </a:defRPr>
            </a:pPr>
            <a:r>
              <a:rPr lang="es-ES" dirty="0" smtClean="0"/>
              <a:t>Siempre en el horizonte del acompañamiento debe estar la realidad personal del niño y del joven como fundamento y la perspectiva de un Proyecto de Vida. En el fondo, le ayudamos a vivir la vida que vive, para que viva la vida que ha de vivir. </a:t>
            </a:r>
            <a:endParaRPr lang="es-ES" dirty="0" smtClean="0"/>
          </a:p>
        </p:txBody>
      </p:sp>
    </p:spTree>
    <p:extLst>
      <p:ext uri="{BB962C8B-B14F-4D97-AF65-F5344CB8AC3E}">
        <p14:creationId xmlns:p14="http://schemas.microsoft.com/office/powerpoint/2010/main" val="15913121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45417" cy="9753600"/>
          </a:xfrm>
          <a:prstGeom prst="rect">
            <a:avLst/>
          </a:prstGeom>
        </p:spPr>
      </p:pic>
      <p:sp>
        <p:nvSpPr>
          <p:cNvPr id="6" name="CuadroTexto 5"/>
          <p:cNvSpPr txBox="1"/>
          <p:nvPr/>
        </p:nvSpPr>
        <p:spPr>
          <a:xfrm>
            <a:off x="7968343" y="1312831"/>
            <a:ext cx="4689566"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2400"/>
              </a:spcBef>
              <a:spcAft>
                <a:spcPts val="0"/>
              </a:spcAft>
              <a:buClrTx/>
              <a:buSzTx/>
              <a:buFontTx/>
              <a:buNone/>
              <a:tabLst/>
            </a:pPr>
            <a:r>
              <a:rPr kumimoji="0" lang="es-ES_tradnl" sz="3200" b="0" i="0" u="none" strike="noStrike" cap="none" spc="0" normalizeH="0" baseline="0" dirty="0" smtClean="0">
                <a:ln>
                  <a:noFill/>
                </a:ln>
                <a:solidFill>
                  <a:srgbClr val="838787"/>
                </a:solidFill>
                <a:effectLst/>
                <a:uFillTx/>
                <a:latin typeface="Avenir Next Medium"/>
                <a:ea typeface="Avenir Next Medium"/>
                <a:cs typeface="Avenir Next Medium"/>
                <a:sym typeface="Avenir Next Medium"/>
              </a:rPr>
              <a:t>Pero no se trata de un niño ya hecho,</a:t>
            </a:r>
            <a:r>
              <a:rPr kumimoji="0" lang="es-ES_tradnl" sz="3200" b="0" i="0" u="none" strike="noStrike" cap="none" spc="0" normalizeH="0" dirty="0" smtClean="0">
                <a:ln>
                  <a:noFill/>
                </a:ln>
                <a:solidFill>
                  <a:srgbClr val="838787"/>
                </a:solidFill>
                <a:effectLst/>
                <a:uFillTx/>
                <a:latin typeface="Avenir Next Medium"/>
                <a:ea typeface="Avenir Next Medium"/>
                <a:cs typeface="Avenir Next Medium"/>
                <a:sym typeface="Avenir Next Medium"/>
              </a:rPr>
              <a:t> sino de un niño que es necesario formar y acompañar, pues corre el peligro de extraviarse y de ser arrastrado por sus tendencias torcidas.</a:t>
            </a:r>
            <a:endParaRPr kumimoji="0" lang="es-ES_tradnl" sz="3200" b="0" i="0" u="none" strike="noStrike" cap="none" spc="0" normalizeH="0" baseline="0" dirty="0">
              <a:ln>
                <a:noFill/>
              </a:ln>
              <a:solidFill>
                <a:srgbClr val="838787"/>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84404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body" idx="13"/>
          </p:nvPr>
        </p:nvSpPr>
        <p:spPr>
          <a:xfrm>
            <a:off x="889000" y="2816942"/>
            <a:ext cx="11455400" cy="3648178"/>
          </a:xfrm>
          <a:prstGeom prst="rect">
            <a:avLst/>
          </a:prstGeom>
        </p:spPr>
        <p:txBody>
          <a:bodyPr/>
          <a:lstStyle>
            <a:lvl1pPr>
              <a:defRPr sz="4800"/>
            </a:lvl1pPr>
          </a:lstStyle>
          <a:p>
            <a:r>
              <a:rPr dirty="0" smtClean="0"/>
              <a:t>“</a:t>
            </a:r>
            <a:r>
              <a:rPr lang="es-ES" dirty="0" smtClean="0"/>
              <a:t>Se debe advertir, respecto a las escuelas, que ése es nuestro ministerio y por eso se debe atender con toda diligencia. Cuando los alumnos son bien tratados y bien atendidos, vienen contentos. De toda negligencia se dará cuenta a dios. Estén, pues, todos vigilantes y haga cada uno cuanto pueda</a:t>
            </a:r>
            <a:r>
              <a:rPr dirty="0" smtClean="0"/>
              <a:t>”</a:t>
            </a:r>
            <a:endParaRPr dirty="0"/>
          </a:p>
        </p:txBody>
      </p:sp>
      <p:sp>
        <p:nvSpPr>
          <p:cNvPr id="273" name="Shape 273"/>
          <p:cNvSpPr>
            <a:spLocks noGrp="1"/>
          </p:cNvSpPr>
          <p:nvPr>
            <p:ph type="body" idx="14"/>
          </p:nvPr>
        </p:nvSpPr>
        <p:spPr>
          <a:xfrm>
            <a:off x="406400" y="7789333"/>
            <a:ext cx="12192000" cy="887422"/>
          </a:xfrm>
          <a:prstGeom prst="rect">
            <a:avLst/>
          </a:prstGeom>
        </p:spPr>
        <p:txBody>
          <a:bodyPr/>
          <a:lstStyle/>
          <a:p>
            <a:r>
              <a:rPr lang="es-ES" dirty="0" smtClean="0"/>
              <a:t>San José de Calasanz</a:t>
            </a:r>
            <a:endParaRPr dirty="0"/>
          </a:p>
        </p:txBody>
      </p:sp>
      <p:sp>
        <p:nvSpPr>
          <p:cNvPr id="274" name="Shape 274"/>
          <p:cNvSpPr>
            <a:spLocks noGrp="1"/>
          </p:cNvSpPr>
          <p:nvPr>
            <p:ph type="body" idx="15"/>
          </p:nvPr>
        </p:nvSpPr>
        <p:spPr>
          <a:xfrm>
            <a:off x="406400" y="516342"/>
            <a:ext cx="11176000" cy="398058"/>
          </a:xfrm>
          <a:prstGeom prst="rect">
            <a:avLst/>
          </a:prstGeom>
        </p:spPr>
        <p:txBody>
          <a:bodyPr/>
          <a:lstStyle/>
          <a:p>
            <a:r>
              <a:rPr dirty="0"/>
              <a:t>PARA TERMINAR - </a:t>
            </a:r>
            <a:r>
              <a:rPr lang="es-ES" dirty="0" smtClean="0"/>
              <a:t>1</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body" idx="13"/>
          </p:nvPr>
        </p:nvSpPr>
        <p:spPr>
          <a:xfrm>
            <a:off x="889000" y="2816942"/>
            <a:ext cx="11455400" cy="4239109"/>
          </a:xfrm>
          <a:prstGeom prst="rect">
            <a:avLst/>
          </a:prstGeom>
        </p:spPr>
        <p:txBody>
          <a:bodyPr/>
          <a:lstStyle>
            <a:lvl1pPr>
              <a:defRPr sz="4800"/>
            </a:lvl1pPr>
          </a:lstStyle>
          <a:p>
            <a:r>
              <a:rPr dirty="0" smtClean="0"/>
              <a:t>“</a:t>
            </a:r>
            <a:r>
              <a:rPr lang="es-ES" dirty="0" smtClean="0"/>
              <a:t>Por ser la escuela nuestro principal ministerio, se debe procurar que se ejercite con diligencia en las materias literarias para atraer a los alumnos. Pero nuestro fin principal ha de ser enseñar el temor de dios, que todo maestro está obligado a cumplir, bajo pena de que su trabajo quede sin premio para la vida eterna.</a:t>
            </a:r>
            <a:r>
              <a:rPr dirty="0" smtClean="0"/>
              <a:t>”</a:t>
            </a:r>
            <a:endParaRPr dirty="0"/>
          </a:p>
        </p:txBody>
      </p:sp>
      <p:sp>
        <p:nvSpPr>
          <p:cNvPr id="273" name="Shape 273"/>
          <p:cNvSpPr>
            <a:spLocks noGrp="1"/>
          </p:cNvSpPr>
          <p:nvPr>
            <p:ph type="body" idx="14"/>
          </p:nvPr>
        </p:nvSpPr>
        <p:spPr>
          <a:xfrm>
            <a:off x="406400" y="7789333"/>
            <a:ext cx="12192000" cy="887422"/>
          </a:xfrm>
          <a:prstGeom prst="rect">
            <a:avLst/>
          </a:prstGeom>
        </p:spPr>
        <p:txBody>
          <a:bodyPr/>
          <a:lstStyle/>
          <a:p>
            <a:r>
              <a:rPr lang="es-ES" dirty="0" smtClean="0"/>
              <a:t>San José de Calasanz</a:t>
            </a:r>
            <a:endParaRPr dirty="0"/>
          </a:p>
        </p:txBody>
      </p:sp>
      <p:sp>
        <p:nvSpPr>
          <p:cNvPr id="274" name="Shape 274"/>
          <p:cNvSpPr>
            <a:spLocks noGrp="1"/>
          </p:cNvSpPr>
          <p:nvPr>
            <p:ph type="body" idx="15"/>
          </p:nvPr>
        </p:nvSpPr>
        <p:spPr>
          <a:xfrm>
            <a:off x="406400" y="516342"/>
            <a:ext cx="11176000" cy="398058"/>
          </a:xfrm>
          <a:prstGeom prst="rect">
            <a:avLst/>
          </a:prstGeom>
        </p:spPr>
        <p:txBody>
          <a:bodyPr/>
          <a:lstStyle/>
          <a:p>
            <a:r>
              <a:rPr dirty="0"/>
              <a:t>PARA TERMINAR - </a:t>
            </a:r>
            <a:r>
              <a:rPr lang="es-ES" dirty="0"/>
              <a:t>2</a:t>
            </a:r>
            <a:endParaRPr dirty="0"/>
          </a:p>
        </p:txBody>
      </p:sp>
    </p:spTree>
    <p:extLst>
      <p:ext uri="{BB962C8B-B14F-4D97-AF65-F5344CB8AC3E}">
        <p14:creationId xmlns:p14="http://schemas.microsoft.com/office/powerpoint/2010/main" val="19296770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body" idx="13"/>
          </p:nvPr>
        </p:nvSpPr>
        <p:spPr>
          <a:xfrm>
            <a:off x="889000" y="2816942"/>
            <a:ext cx="11455400" cy="3648178"/>
          </a:xfrm>
          <a:prstGeom prst="rect">
            <a:avLst/>
          </a:prstGeom>
        </p:spPr>
        <p:txBody>
          <a:bodyPr/>
          <a:lstStyle>
            <a:lvl1pPr>
              <a:defRPr sz="4800"/>
            </a:lvl1pPr>
          </a:lstStyle>
          <a:p>
            <a:r>
              <a:rPr dirty="0" smtClean="0"/>
              <a:t>“</a:t>
            </a:r>
            <a:r>
              <a:rPr lang="es-ES" dirty="0" smtClean="0"/>
              <a:t>procuren los maestros, cuando la ocasión se presente, inducir benignamente a los alumnos a la práctica del amor y de las virtudes. Y no hagan diferencias entre unos y otros, sino que a todos muestren amor de padre y enseñen con tal afecto, que ellos sepan que desean su aprovechamiento.</a:t>
            </a:r>
            <a:r>
              <a:rPr dirty="0" smtClean="0"/>
              <a:t>”</a:t>
            </a:r>
            <a:endParaRPr dirty="0"/>
          </a:p>
        </p:txBody>
      </p:sp>
      <p:sp>
        <p:nvSpPr>
          <p:cNvPr id="273" name="Shape 273"/>
          <p:cNvSpPr>
            <a:spLocks noGrp="1"/>
          </p:cNvSpPr>
          <p:nvPr>
            <p:ph type="body" idx="14"/>
          </p:nvPr>
        </p:nvSpPr>
        <p:spPr>
          <a:xfrm>
            <a:off x="406400" y="7789333"/>
            <a:ext cx="12192000" cy="887422"/>
          </a:xfrm>
          <a:prstGeom prst="rect">
            <a:avLst/>
          </a:prstGeom>
        </p:spPr>
        <p:txBody>
          <a:bodyPr/>
          <a:lstStyle/>
          <a:p>
            <a:r>
              <a:rPr lang="es-ES" dirty="0" smtClean="0"/>
              <a:t>San José de Calasanz</a:t>
            </a:r>
            <a:endParaRPr dirty="0"/>
          </a:p>
        </p:txBody>
      </p:sp>
      <p:sp>
        <p:nvSpPr>
          <p:cNvPr id="274" name="Shape 274"/>
          <p:cNvSpPr>
            <a:spLocks noGrp="1"/>
          </p:cNvSpPr>
          <p:nvPr>
            <p:ph type="body" idx="15"/>
          </p:nvPr>
        </p:nvSpPr>
        <p:spPr>
          <a:xfrm>
            <a:off x="406400" y="516342"/>
            <a:ext cx="11176000" cy="398058"/>
          </a:xfrm>
          <a:prstGeom prst="rect">
            <a:avLst/>
          </a:prstGeom>
        </p:spPr>
        <p:txBody>
          <a:bodyPr/>
          <a:lstStyle/>
          <a:p>
            <a:r>
              <a:rPr dirty="0"/>
              <a:t>PARA TERMINAR - </a:t>
            </a:r>
            <a:r>
              <a:rPr lang="es-ES" dirty="0"/>
              <a:t>3</a:t>
            </a:r>
            <a:endParaRPr dirty="0"/>
          </a:p>
        </p:txBody>
      </p:sp>
    </p:spTree>
    <p:extLst>
      <p:ext uri="{BB962C8B-B14F-4D97-AF65-F5344CB8AC3E}">
        <p14:creationId xmlns:p14="http://schemas.microsoft.com/office/powerpoint/2010/main" val="15999829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body" idx="13"/>
          </p:nvPr>
        </p:nvSpPr>
        <p:spPr>
          <a:xfrm>
            <a:off x="889000" y="2816942"/>
            <a:ext cx="11455400" cy="3648178"/>
          </a:xfrm>
          <a:prstGeom prst="rect">
            <a:avLst/>
          </a:prstGeom>
        </p:spPr>
        <p:txBody>
          <a:bodyPr/>
          <a:lstStyle>
            <a:lvl1pPr>
              <a:defRPr sz="4800"/>
            </a:lvl1pPr>
          </a:lstStyle>
          <a:p>
            <a:r>
              <a:rPr dirty="0" smtClean="0"/>
              <a:t>“</a:t>
            </a:r>
            <a:r>
              <a:rPr lang="es-ES" dirty="0" smtClean="0"/>
              <a:t>En la enseñanza de la gramática como de cualquier otra ciencia importa mucho, para utilidad de los alumnos, que los maestros usen un método fácil, útil y, en lo posible, breve. Y es necesario seleccionar el más perfecto, de los hombres más expertos y peritos en su materia.</a:t>
            </a:r>
            <a:r>
              <a:rPr dirty="0" smtClean="0"/>
              <a:t>”</a:t>
            </a:r>
            <a:endParaRPr dirty="0"/>
          </a:p>
        </p:txBody>
      </p:sp>
      <p:sp>
        <p:nvSpPr>
          <p:cNvPr id="273" name="Shape 273"/>
          <p:cNvSpPr>
            <a:spLocks noGrp="1"/>
          </p:cNvSpPr>
          <p:nvPr>
            <p:ph type="body" idx="14"/>
          </p:nvPr>
        </p:nvSpPr>
        <p:spPr>
          <a:xfrm>
            <a:off x="406400" y="7789333"/>
            <a:ext cx="12192000" cy="887422"/>
          </a:xfrm>
          <a:prstGeom prst="rect">
            <a:avLst/>
          </a:prstGeom>
        </p:spPr>
        <p:txBody>
          <a:bodyPr/>
          <a:lstStyle/>
          <a:p>
            <a:r>
              <a:rPr lang="es-ES" dirty="0" smtClean="0"/>
              <a:t>San José de Calasanz</a:t>
            </a:r>
            <a:endParaRPr dirty="0"/>
          </a:p>
        </p:txBody>
      </p:sp>
      <p:sp>
        <p:nvSpPr>
          <p:cNvPr id="274" name="Shape 274"/>
          <p:cNvSpPr>
            <a:spLocks noGrp="1"/>
          </p:cNvSpPr>
          <p:nvPr>
            <p:ph type="body" idx="15"/>
          </p:nvPr>
        </p:nvSpPr>
        <p:spPr>
          <a:xfrm>
            <a:off x="406400" y="516342"/>
            <a:ext cx="11176000" cy="398058"/>
          </a:xfrm>
          <a:prstGeom prst="rect">
            <a:avLst/>
          </a:prstGeom>
        </p:spPr>
        <p:txBody>
          <a:bodyPr/>
          <a:lstStyle/>
          <a:p>
            <a:r>
              <a:rPr dirty="0"/>
              <a:t>PARA TERMINAR - </a:t>
            </a:r>
            <a:r>
              <a:rPr lang="es-ES" dirty="0"/>
              <a:t>4</a:t>
            </a:r>
            <a:endParaRPr dirty="0"/>
          </a:p>
        </p:txBody>
      </p:sp>
    </p:spTree>
    <p:extLst>
      <p:ext uri="{BB962C8B-B14F-4D97-AF65-F5344CB8AC3E}">
        <p14:creationId xmlns:p14="http://schemas.microsoft.com/office/powerpoint/2010/main" val="12026504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633866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subTitle" sz="quarter" idx="1"/>
          </p:nvPr>
        </p:nvSpPr>
        <p:spPr>
          <a:xfrm>
            <a:off x="414039" y="6456043"/>
            <a:ext cx="12176722" cy="1803401"/>
          </a:xfrm>
          <a:prstGeom prst="rect">
            <a:avLst/>
          </a:prstGeom>
        </p:spPr>
        <p:txBody>
          <a:bodyPr/>
          <a:lstStyle>
            <a:lvl1pPr algn="ctr">
              <a:defRPr sz="3900"/>
            </a:lvl1pPr>
          </a:lstStyle>
          <a:p>
            <a:r>
              <a:t>PARA GLORIA DE DIOS Y UTILIDAD DEL PRÓJIMO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8592" y="1097280"/>
            <a:ext cx="4547616" cy="4255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A MANERA DE INTRODUCCI</a:t>
            </a:r>
            <a:r>
              <a:rPr lang="es-ES" dirty="0" smtClean="0"/>
              <a:t>ÓN</a:t>
            </a:r>
            <a:endParaRPr lang="es-ES_tradnl" dirty="0"/>
          </a:p>
        </p:txBody>
      </p:sp>
      <p:sp>
        <p:nvSpPr>
          <p:cNvPr id="3" name="Marcador de texto 2"/>
          <p:cNvSpPr>
            <a:spLocks noGrp="1"/>
          </p:cNvSpPr>
          <p:nvPr>
            <p:ph type="body" idx="1"/>
          </p:nvPr>
        </p:nvSpPr>
        <p:spPr/>
        <p:txBody>
          <a:bodyPr/>
          <a:lstStyle/>
          <a:p>
            <a:r>
              <a:rPr lang="es-ES_tradnl" dirty="0" smtClean="0">
                <a:solidFill>
                  <a:schemeClr val="bg1">
                    <a:lumMod val="10000"/>
                    <a:lumOff val="90000"/>
                  </a:schemeClr>
                </a:solidFill>
              </a:rPr>
              <a:t>En estos </a:t>
            </a:r>
            <a:r>
              <a:rPr lang="es-ES" dirty="0" smtClean="0">
                <a:solidFill>
                  <a:schemeClr val="bg1">
                    <a:lumMod val="10000"/>
                    <a:lumOff val="90000"/>
                  </a:schemeClr>
                </a:solidFill>
              </a:rPr>
              <a:t>últimos tiempos (al menos dos décadas ya), han abundado los estudios que pretenden caracterizar a los jóvenes e incluso a los niños.</a:t>
            </a:r>
          </a:p>
          <a:p>
            <a:r>
              <a:rPr lang="es-ES" dirty="0" smtClean="0">
                <a:solidFill>
                  <a:schemeClr val="bg1">
                    <a:lumMod val="10000"/>
                    <a:lumOff val="90000"/>
                  </a:schemeClr>
                </a:solidFill>
              </a:rPr>
              <a:t>Un día a finales de los 80 o comienzos de los 90 del siglo pasado nos despertamos y nos dimos cuenta de que los jóvenes (e incluso los mismos niños) eran diferentes a lo que solíamos creer que eran.</a:t>
            </a:r>
          </a:p>
          <a:p>
            <a:r>
              <a:rPr lang="es-ES" dirty="0" smtClean="0">
                <a:solidFill>
                  <a:schemeClr val="bg1">
                    <a:lumMod val="10000"/>
                    <a:lumOff val="90000"/>
                  </a:schemeClr>
                </a:solidFill>
              </a:rPr>
              <a:t>Y entonces empezó el esfuerzo por describir esa nueva generación que surgía a las puertas del nuevo siglo y catalogarla de alguna manera.</a:t>
            </a:r>
            <a:endParaRPr lang="es-ES_tradnl" dirty="0">
              <a:solidFill>
                <a:schemeClr val="bg1">
                  <a:lumMod val="10000"/>
                  <a:lumOff val="90000"/>
                </a:schemeClr>
              </a:solidFill>
            </a:endParaRPr>
          </a:p>
        </p:txBody>
      </p:sp>
    </p:spTree>
    <p:extLst>
      <p:ext uri="{BB962C8B-B14F-4D97-AF65-F5344CB8AC3E}">
        <p14:creationId xmlns:p14="http://schemas.microsoft.com/office/powerpoint/2010/main" val="497852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imagen 3"/>
          <p:cNvPicPr>
            <a:picLocks noGrp="1" noChangeAspect="1"/>
          </p:cNvPicPr>
          <p:nvPr>
            <p:ph type="pic" idx="13"/>
          </p:nvPr>
        </p:nvPicPr>
        <p:blipFill>
          <a:blip r:embed="rId2">
            <a:extLst>
              <a:ext uri="{28A0092B-C50C-407E-A947-70E740481C1C}">
                <a14:useLocalDpi xmlns:a14="http://schemas.microsoft.com/office/drawing/2010/main" val="0"/>
              </a:ext>
            </a:extLst>
          </a:blip>
          <a:srcRect l="6560" r="6560"/>
          <a:stretch>
            <a:fillRect/>
          </a:stretch>
        </p:blipFill>
        <p:spPr/>
      </p:pic>
    </p:spTree>
    <p:extLst>
      <p:ext uri="{BB962C8B-B14F-4D97-AF65-F5344CB8AC3E}">
        <p14:creationId xmlns:p14="http://schemas.microsoft.com/office/powerpoint/2010/main" val="16699220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a:xfrm>
            <a:off x="406400" y="516342"/>
            <a:ext cx="11176000" cy="398058"/>
          </a:xfrm>
        </p:spPr>
        <p:txBody>
          <a:bodyPr/>
          <a:lstStyle/>
          <a:p>
            <a:r>
              <a:rPr lang="es-ES_tradnl" dirty="0" smtClean="0"/>
              <a:t>A MANERA DE INTRODUCCI</a:t>
            </a:r>
            <a:r>
              <a:rPr lang="es-ES" dirty="0" smtClean="0"/>
              <a:t>ÓN</a:t>
            </a:r>
            <a:endParaRPr lang="es-ES_tradnl" dirty="0"/>
          </a:p>
        </p:txBody>
      </p:sp>
      <p:sp>
        <p:nvSpPr>
          <p:cNvPr id="3" name="Marcador de texto 2"/>
          <p:cNvSpPr>
            <a:spLocks noGrp="1"/>
          </p:cNvSpPr>
          <p:nvPr>
            <p:ph type="body" idx="1"/>
          </p:nvPr>
        </p:nvSpPr>
        <p:spPr>
          <a:xfrm>
            <a:off x="406400" y="2186608"/>
            <a:ext cx="12192000" cy="6665291"/>
          </a:xfrm>
        </p:spPr>
        <p:txBody>
          <a:bodyPr/>
          <a:lstStyle/>
          <a:p>
            <a:r>
              <a:rPr lang="es-ES" dirty="0" smtClean="0">
                <a:solidFill>
                  <a:schemeClr val="bg1">
                    <a:lumMod val="10000"/>
                    <a:lumOff val="90000"/>
                  </a:schemeClr>
                </a:solidFill>
              </a:rPr>
              <a:t>Y entonces, que si son así, que si tienen tales gustos, que si forman tribus urbanas, que si creen en algo o no creen en nada.</a:t>
            </a:r>
          </a:p>
          <a:p>
            <a:r>
              <a:rPr lang="es-ES" dirty="0" smtClean="0">
                <a:solidFill>
                  <a:schemeClr val="bg1">
                    <a:lumMod val="10000"/>
                    <a:lumOff val="90000"/>
                  </a:schemeClr>
                </a:solidFill>
              </a:rPr>
              <a:t>Pero se habla de ellos como si hubieran surgido por generación espontánea, por aquello del cambio de siglo o de milenio.</a:t>
            </a:r>
          </a:p>
          <a:p>
            <a:r>
              <a:rPr lang="es-ES" dirty="0" smtClean="0">
                <a:solidFill>
                  <a:schemeClr val="bg1">
                    <a:lumMod val="10000"/>
                    <a:lumOff val="90000"/>
                  </a:schemeClr>
                </a:solidFill>
              </a:rPr>
              <a:t>Cuando en verdad surgieron porque los ayudamos a surgir, tal vez sin que quisieran hacerlo. </a:t>
            </a:r>
          </a:p>
          <a:p>
            <a:r>
              <a:rPr lang="es-ES" dirty="0" smtClean="0">
                <a:solidFill>
                  <a:schemeClr val="bg1">
                    <a:lumMod val="10000"/>
                    <a:lumOff val="90000"/>
                  </a:schemeClr>
                </a:solidFill>
              </a:rPr>
              <a:t>De tales adultos y de tales pautas de crianza, salieron tales hijos.</a:t>
            </a:r>
            <a:endParaRPr lang="es-ES_tradnl" dirty="0">
              <a:solidFill>
                <a:schemeClr val="bg1">
                  <a:lumMod val="10000"/>
                  <a:lumOff val="90000"/>
                </a:schemeClr>
              </a:solidFill>
            </a:endParaRPr>
          </a:p>
        </p:txBody>
      </p:sp>
    </p:spTree>
    <p:extLst>
      <p:ext uri="{BB962C8B-B14F-4D97-AF65-F5344CB8AC3E}">
        <p14:creationId xmlns:p14="http://schemas.microsoft.com/office/powerpoint/2010/main" val="1738786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imagen 2"/>
          <p:cNvPicPr>
            <a:picLocks noGrp="1" noChangeAspect="1"/>
          </p:cNvPicPr>
          <p:nvPr>
            <p:ph type="pic" idx="13"/>
          </p:nvPr>
        </p:nvPicPr>
        <p:blipFill>
          <a:blip r:embed="rId2">
            <a:extLst>
              <a:ext uri="{28A0092B-C50C-407E-A947-70E740481C1C}">
                <a14:useLocalDpi xmlns:a14="http://schemas.microsoft.com/office/drawing/2010/main" val="0"/>
              </a:ext>
            </a:extLst>
          </a:blip>
          <a:srcRect l="5990" r="5990"/>
          <a:stretch>
            <a:fillRect/>
          </a:stretch>
        </p:blipFill>
        <p:spPr/>
      </p:pic>
    </p:spTree>
    <p:extLst>
      <p:ext uri="{BB962C8B-B14F-4D97-AF65-F5344CB8AC3E}">
        <p14:creationId xmlns:p14="http://schemas.microsoft.com/office/powerpoint/2010/main" val="785941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1976</TotalTime>
  <Words>5367</Words>
  <Application>Microsoft Macintosh PowerPoint</Application>
  <PresentationFormat>Personalizado</PresentationFormat>
  <Paragraphs>209</Paragraphs>
  <Slides>55</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55</vt:i4>
      </vt:variant>
    </vt:vector>
  </HeadingPairs>
  <TitlesOfParts>
    <vt:vector size="65" baseType="lpstr">
      <vt:lpstr>Arial Rounded MT Bold</vt:lpstr>
      <vt:lpstr>Avenir Next</vt:lpstr>
      <vt:lpstr>Avenir Next Medium</vt:lpstr>
      <vt:lpstr>DIN Alternate</vt:lpstr>
      <vt:lpstr>DIN Condensed</vt:lpstr>
      <vt:lpstr>Helvetica</vt:lpstr>
      <vt:lpstr>Helvetica Neue</vt:lpstr>
      <vt:lpstr>Impact</vt:lpstr>
      <vt:lpstr>Arial</vt:lpstr>
      <vt:lpstr>New_Template7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DISCULPA PERFECTA: EL NUEVO TIPO DE NIÑOS Y JÓVENES</vt:lpstr>
      <vt:lpstr>Presentación de PowerPoint</vt:lpstr>
      <vt:lpstr>GUILLERMO CARVAJAL</vt:lpstr>
      <vt:lpstr>UN PROYECTO DE LOS ADULTOS</vt:lpstr>
      <vt:lpstr>Presentación de PowerPoint</vt:lpstr>
      <vt:lpstr>FERNANDO SAVATER</vt:lpstr>
      <vt:lpstr>MIGUEL DE ZUBIRÍA SAMPER</vt:lpstr>
      <vt:lpstr>La realidad DE FONDO: UN nuevo tipo de adultos</vt:lpstr>
      <vt:lpstr>Presentación de PowerPoint</vt:lpstr>
      <vt:lpstr>Presentación de PowerPoint</vt:lpstr>
      <vt:lpstr>EMILIO CALATAYUD</vt:lpstr>
      <vt:lpstr>Presentación de PowerPoint</vt:lpstr>
      <vt:lpstr>Presentación de PowerPoint</vt:lpstr>
      <vt:lpstr>LOS NIÑOS Y JÓVENES DE HOY</vt:lpstr>
      <vt:lpstr>Presentación de PowerPoint</vt:lpstr>
      <vt:lpstr>Presentación de PowerPoint</vt:lpstr>
      <vt:lpstr>Presentación de PowerPoint</vt:lpstr>
      <vt:lpstr>GUILLERMO CARVAJAL</vt:lpstr>
      <vt:lpstr>GUILLERMO CARVAJAL</vt:lpstr>
      <vt:lpstr>MARIO VARGAS LLOSA</vt:lpstr>
      <vt:lpstr>PARA SER AUTÉNTICOS FORMADORES</vt:lpstr>
      <vt:lpstr>RECUPERAR NUESTRA MISIÓN: SOMOS FORMADORES Y GUÍAS</vt:lpstr>
      <vt:lpstr>ESTAR SIGNIFICATIVAMENTE A SU LADO</vt:lpstr>
      <vt:lpstr>LA PRIMERA LECCIÓN: EL DEBER DE VIVIR LA VIDA</vt:lpstr>
      <vt:lpstr>TENER UN CONCEPTO AUTÉNTICO DE LIBERTAD</vt:lpstr>
      <vt:lpstr>TENER UN CONCEPTO AUTÉNTICO DE lo que es desarrollo</vt:lpstr>
      <vt:lpstr>Trabajar en la formación de la conciencia moral</vt:lpstr>
      <vt:lpstr>LAS PALABRAS INSPIRAN; PERO EL EJEMPLO ARRASTRA</vt:lpstr>
      <vt:lpstr>ENSEÑAR EL VALOR DE LA NORMA Y SU FUNCIÓN PEDAGÓGICA</vt:lpstr>
      <vt:lpstr>PONER LÍMITES, MOSTRAR SU NECESIDAD Y CUMPLIRLOS</vt:lpstr>
      <vt:lpstr>TENER Un ADECUADO EQUILIBRIO ENTRE CONFIANZA Y VIGILANCIA</vt:lpstr>
      <vt:lpstr>LA GRAN ENSEÑANZA: LA VIDA NO ES FÁCIL</vt:lpstr>
      <vt:lpstr>PROVEER UN HORIZONTE: INSPIRAR UTOPÍAS</vt:lpstr>
      <vt:lpstr>NO ACEPTAR NI TRAMPAS NI EXCUSAS</vt:lpstr>
      <vt:lpstr>CULTIVAR LA ESPIRITUALIDAD Y EL SENTIDO TRASCENDENTE</vt:lpstr>
      <vt:lpstr>TODO ESTO CON UN ENTRAÑABLE AMOR Y UNA NECESARIA FIRMEZA</vt:lpstr>
      <vt:lpstr>ALGUNAS ORIENTACIONES PRÁCTICAS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Juan Jaime Escobar Valencia</cp:lastModifiedBy>
  <cp:revision>68</cp:revision>
  <dcterms:modified xsi:type="dcterms:W3CDTF">2017-06-13T16:13:44Z</dcterms:modified>
</cp:coreProperties>
</file>